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3A5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097280"/>
            <a:ext cx="10725912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200" b="1" i="0">
                <a:solidFill>
                  <a:srgbClr val="FFFFFF"/>
                </a:solidFill>
                <a:latin typeface="Cambria"/>
              </a:defRPr>
            </a:pPr>
            <a:r>
              <a:t>Web Technologies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2057400"/>
            <a:ext cx="10725912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200" b="1" i="0">
                <a:solidFill>
                  <a:srgbClr val="22D3EE"/>
                </a:solidFill>
                <a:latin typeface="Cambria"/>
              </a:defRPr>
            </a:pPr>
            <a:r>
              <a:t>Architecture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246120"/>
            <a:ext cx="1072591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0" i="0">
                <a:solidFill>
                  <a:srgbClr val="BFDBFE"/>
                </a:solidFill>
                <a:latin typeface="Calibri"/>
              </a:defRPr>
            </a:pPr>
            <a:r>
              <a:t>A Beginner's Guide  ·  HTML  ·  CSS  ·  Bootstrap  ·  React JS  ·  Node.js  ·  MongoDB</a:t>
            </a:r>
          </a:p>
        </p:txBody>
      </p:sp>
      <p:sp>
        <p:nvSpPr>
          <p:cNvPr id="5" name="Oval 4"/>
          <p:cNvSpPr/>
          <p:nvPr/>
        </p:nvSpPr>
        <p:spPr>
          <a:xfrm>
            <a:off x="4297680" y="5760720"/>
            <a:ext cx="438912" cy="438912"/>
          </a:xfrm>
          <a:prstGeom prst="ellipse">
            <a:avLst/>
          </a:prstGeom>
          <a:solidFill>
            <a:srgbClr val="E851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4956048" y="5760720"/>
            <a:ext cx="438912" cy="438912"/>
          </a:xfrm>
          <a:prstGeom prst="ellipse">
            <a:avLst/>
          </a:prstGeom>
          <a:solidFill>
            <a:srgbClr val="264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5614416" y="5760720"/>
            <a:ext cx="438912" cy="438912"/>
          </a:xfrm>
          <a:prstGeom prst="ellipse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6272784" y="5760720"/>
            <a:ext cx="438912" cy="438912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6931152" y="5760720"/>
            <a:ext cx="438912" cy="438912"/>
          </a:xfrm>
          <a:prstGeom prst="ellipse">
            <a:avLst/>
          </a:prstGeom>
          <a:solidFill>
            <a:srgbClr val="3C87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589520" y="5760720"/>
            <a:ext cx="438912" cy="438912"/>
          </a:xfrm>
          <a:prstGeom prst="ellipse">
            <a:avLst/>
          </a:prstGeom>
          <a:solidFill>
            <a:srgbClr val="4DB3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455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264DE4"/>
                </a:solidFill>
                <a:latin typeface="Cambria"/>
              </a:defRPr>
            </a:pPr>
            <a:r>
              <a:t>What is CSS?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59436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1F2937"/>
                </a:solidFill>
                <a:latin typeface="Calibri"/>
              </a:defRPr>
            </a:pPr>
            <a:r>
              <a:t>CSS (Cascading Style Sheets) controls how HTML elements look on screen: colors, fonts, spacing, layout, animations, and more.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057400"/>
            <a:ext cx="59436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1F2937"/>
                </a:solidFill>
                <a:latin typeface="Calibri"/>
              </a:defRPr>
            </a:pPr>
            <a:r>
              <a:t>  •  Separates content (HTML) from presentation (CSS)</a:t>
            </a:r>
          </a:p>
          <a:p>
            <a:pPr>
              <a:spcAft>
                <a:spcPts val="400"/>
              </a:spcAft>
              <a:defRPr sz="1300">
                <a:solidFill>
                  <a:srgbClr val="1F2937"/>
                </a:solidFill>
                <a:latin typeface="Calibri"/>
              </a:defRPr>
            </a:pPr>
            <a:r>
              <a:t>  •  Controls colors, fonts, sizes, spacing, and layout</a:t>
            </a:r>
          </a:p>
          <a:p>
            <a:pPr>
              <a:spcAft>
                <a:spcPts val="400"/>
              </a:spcAft>
              <a:defRPr sz="1300">
                <a:solidFill>
                  <a:srgbClr val="1F2937"/>
                </a:solidFill>
                <a:latin typeface="Calibri"/>
              </a:defRPr>
            </a:pPr>
            <a:r>
              <a:t>  •  Supports responsive design for all screen sizes</a:t>
            </a:r>
          </a:p>
          <a:p>
            <a:pPr>
              <a:spcAft>
                <a:spcPts val="400"/>
              </a:spcAft>
              <a:defRPr sz="1300">
                <a:solidFill>
                  <a:srgbClr val="1F2937"/>
                </a:solidFill>
                <a:latin typeface="Calibri"/>
              </a:defRPr>
            </a:pPr>
            <a:r>
              <a:t>  •  CSS3 adds animations, transitions, and gradients</a:t>
            </a:r>
          </a:p>
          <a:p>
            <a:pPr>
              <a:spcAft>
                <a:spcPts val="400"/>
              </a:spcAft>
              <a:defRPr sz="1300">
                <a:solidFill>
                  <a:srgbClr val="1F2937"/>
                </a:solidFill>
                <a:latin typeface="Calibri"/>
              </a:defRPr>
            </a:pPr>
            <a:r>
              <a:t>  •  Three ways to add CSS: inline, internal &lt;style&gt;, external .css file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0" y="1005840"/>
            <a:ext cx="5212080" cy="539496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720840" y="1097280"/>
            <a:ext cx="49377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22D3EE"/>
                </a:solidFill>
                <a:latin typeface="Cambria"/>
              </a:defRPr>
            </a:pPr>
            <a:r>
              <a:t>style.css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20840" y="1508760"/>
            <a:ext cx="4937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6B7280"/>
                </a:solidFill>
                <a:latin typeface="Courier New"/>
              </a:defRPr>
            </a:pPr>
            <a:r>
              <a:t>/* CSS Syntax */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20840" y="1792224"/>
            <a:ext cx="4937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</a:p>
        </p:txBody>
      </p:sp>
      <p:sp>
        <p:nvSpPr>
          <p:cNvPr id="9" name="TextBox 8"/>
          <p:cNvSpPr txBox="1"/>
          <p:nvPr/>
        </p:nvSpPr>
        <p:spPr>
          <a:xfrm>
            <a:off x="6720840" y="2075688"/>
            <a:ext cx="4937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selector {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20840" y="2359152"/>
            <a:ext cx="4937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property: value;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20840" y="2642616"/>
            <a:ext cx="4937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}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20840" y="2926080"/>
            <a:ext cx="4937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</a:p>
        </p:txBody>
      </p:sp>
      <p:sp>
        <p:nvSpPr>
          <p:cNvPr id="13" name="TextBox 12"/>
          <p:cNvSpPr txBox="1"/>
          <p:nvPr/>
        </p:nvSpPr>
        <p:spPr>
          <a:xfrm>
            <a:off x="6720840" y="3209544"/>
            <a:ext cx="4937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6B7280"/>
                </a:solidFill>
                <a:latin typeface="Courier New"/>
              </a:defRPr>
            </a:pPr>
            <a:r>
              <a:t>/* Example */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20840" y="3493008"/>
            <a:ext cx="4937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h1 {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20840" y="3776472"/>
            <a:ext cx="4937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color: #264DE4;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20840" y="4059936"/>
            <a:ext cx="4937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font-size: 32px;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20840" y="4343400"/>
            <a:ext cx="4937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font-family: Arial;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20840" y="4626864"/>
            <a:ext cx="4937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text-align: center;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20840" y="4910328"/>
            <a:ext cx="4937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margin: 20px 0;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20840" y="5193792"/>
            <a:ext cx="4937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}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455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264DE4"/>
                </a:solidFill>
                <a:latin typeface="Cambria"/>
              </a:defRPr>
            </a:pPr>
            <a:r>
              <a:t>CSS Selectors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05840"/>
            <a:ext cx="1127455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64748B"/>
                </a:solidFill>
                <a:latin typeface="Calibri"/>
              </a:defRPr>
            </a:pPr>
            <a:r>
              <a:t>Selectors tell CSS which HTML elements to style: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508760"/>
            <a:ext cx="5440680" cy="1536192"/>
          </a:xfrm>
          <a:prstGeom prst="roundRect">
            <a:avLst/>
          </a:prstGeom>
          <a:solidFill>
            <a:srgbClr val="EEF2FF"/>
          </a:solidFill>
          <a:ln w="12700">
            <a:solidFill>
              <a:srgbClr val="264D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600200"/>
            <a:ext cx="5074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264DE4"/>
                </a:solidFill>
                <a:latin typeface="Cambria"/>
              </a:defRPr>
            </a:pPr>
            <a:r>
              <a:t>Element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002536"/>
            <a:ext cx="50749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E3A8A"/>
                </a:solidFill>
                <a:latin typeface="Courier New"/>
              </a:defRPr>
            </a:pPr>
            <a:r>
              <a:t>p { color: red; 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377439"/>
            <a:ext cx="5074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64748B"/>
                </a:solidFill>
                <a:latin typeface="Calibri"/>
              </a:defRPr>
            </a:pPr>
            <a:r>
              <a:t>Targets all &lt;p&gt; elements on the page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55080" y="1508760"/>
            <a:ext cx="5440680" cy="1536192"/>
          </a:xfrm>
          <a:prstGeom prst="roundRect">
            <a:avLst/>
          </a:prstGeom>
          <a:solidFill>
            <a:srgbClr val="EEF2FF"/>
          </a:solidFill>
          <a:ln w="12700">
            <a:solidFill>
              <a:srgbClr val="264D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37960" y="1600200"/>
            <a:ext cx="5074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264DE4"/>
                </a:solidFill>
                <a:latin typeface="Cambria"/>
              </a:defRPr>
            </a:pPr>
            <a:r>
              <a:t>Class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37960" y="2002536"/>
            <a:ext cx="50749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E3A8A"/>
                </a:solidFill>
                <a:latin typeface="Courier New"/>
              </a:defRPr>
            </a:pPr>
            <a:r>
              <a:t>.btn { padding: 10px; }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37960" y="2377439"/>
            <a:ext cx="5074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64748B"/>
                </a:solidFill>
                <a:latin typeface="Calibri"/>
              </a:defRPr>
            </a:pPr>
            <a:r>
              <a:t>Targets elements with class='btn'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7200" y="3200400"/>
            <a:ext cx="5440680" cy="1536192"/>
          </a:xfrm>
          <a:prstGeom prst="roundRect">
            <a:avLst/>
          </a:prstGeom>
          <a:solidFill>
            <a:srgbClr val="EEF2FF"/>
          </a:solidFill>
          <a:ln w="12700">
            <a:solidFill>
              <a:srgbClr val="264D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3291840"/>
            <a:ext cx="5074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264DE4"/>
                </a:solidFill>
                <a:latin typeface="Cambria"/>
              </a:defRPr>
            </a:pPr>
            <a:r>
              <a:t>ID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3694176"/>
            <a:ext cx="50749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E3A8A"/>
                </a:solidFill>
                <a:latin typeface="Courier New"/>
              </a:defRPr>
            </a:pPr>
            <a:r>
              <a:t>#header { font-size: 24px; }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4069080"/>
            <a:ext cx="5074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64748B"/>
                </a:solidFill>
                <a:latin typeface="Calibri"/>
              </a:defRPr>
            </a:pPr>
            <a:r>
              <a:t>Targets the element with id='header'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55080" y="3200400"/>
            <a:ext cx="5440680" cy="1536192"/>
          </a:xfrm>
          <a:prstGeom prst="roundRect">
            <a:avLst/>
          </a:prstGeom>
          <a:solidFill>
            <a:srgbClr val="EEF2FF"/>
          </a:solidFill>
          <a:ln w="12700">
            <a:solidFill>
              <a:srgbClr val="264D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3291840"/>
            <a:ext cx="5074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264DE4"/>
                </a:solidFill>
                <a:latin typeface="Cambria"/>
              </a:defRPr>
            </a:pPr>
            <a:r>
              <a:t>Descendant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37960" y="3694176"/>
            <a:ext cx="50749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E3A8A"/>
                </a:solidFill>
                <a:latin typeface="Courier New"/>
              </a:defRPr>
            </a:pPr>
            <a:r>
              <a:t>div p { margin: 0; }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37960" y="4069080"/>
            <a:ext cx="5074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64748B"/>
                </a:solidFill>
                <a:latin typeface="Calibri"/>
              </a:defRPr>
            </a:pPr>
            <a:r>
              <a:t>Targets &lt;p&gt; elements inside a &lt;div&gt;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57200" y="4892040"/>
            <a:ext cx="5440680" cy="1536192"/>
          </a:xfrm>
          <a:prstGeom prst="roundRect">
            <a:avLst/>
          </a:prstGeom>
          <a:solidFill>
            <a:srgbClr val="EEF2FF"/>
          </a:solidFill>
          <a:ln w="12700">
            <a:solidFill>
              <a:srgbClr val="264D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4983479"/>
            <a:ext cx="5074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264DE4"/>
                </a:solidFill>
                <a:latin typeface="Cambria"/>
              </a:defRPr>
            </a:pPr>
            <a:r>
              <a:t>Pseudo-class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5385816"/>
            <a:ext cx="50749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E3A8A"/>
                </a:solidFill>
                <a:latin typeface="Courier New"/>
              </a:defRPr>
            </a:pPr>
            <a:r>
              <a:t>a:hover { color: blue; }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5760720"/>
            <a:ext cx="5074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64748B"/>
                </a:solidFill>
                <a:latin typeface="Calibri"/>
              </a:defRPr>
            </a:pPr>
            <a:r>
              <a:t>Targets an element in hover state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355080" y="4892040"/>
            <a:ext cx="5440680" cy="1536192"/>
          </a:xfrm>
          <a:prstGeom prst="roundRect">
            <a:avLst/>
          </a:prstGeom>
          <a:solidFill>
            <a:srgbClr val="EEF2FF"/>
          </a:solidFill>
          <a:ln w="12700">
            <a:solidFill>
              <a:srgbClr val="264D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37960" y="4983479"/>
            <a:ext cx="5074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264DE4"/>
                </a:solidFill>
                <a:latin typeface="Cambria"/>
              </a:defRPr>
            </a:pPr>
            <a:r>
              <a:t>Attribute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37960" y="5385816"/>
            <a:ext cx="50749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E3A8A"/>
                </a:solidFill>
                <a:latin typeface="Courier New"/>
              </a:defRPr>
            </a:pPr>
            <a:r>
              <a:t>input[type='text'] { }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37960" y="5760720"/>
            <a:ext cx="5074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64748B"/>
                </a:solidFill>
                <a:latin typeface="Calibri"/>
              </a:defRPr>
            </a:pPr>
            <a:r>
              <a:t>Targets inputs of type text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455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264DE4"/>
                </a:solidFill>
                <a:latin typeface="Cambria"/>
              </a:defRPr>
            </a:pPr>
            <a:r>
              <a:t>The CSS Box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05840"/>
            <a:ext cx="5943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64748B"/>
                </a:solidFill>
                <a:latin typeface="Calibri"/>
              </a:defRPr>
            </a:pPr>
            <a:r>
              <a:t>Every HTML element is a rectangular box made of 4 layers: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0" y="1097280"/>
            <a:ext cx="5394960" cy="5394960"/>
          </a:xfrm>
          <a:prstGeom prst="rect">
            <a:avLst/>
          </a:prstGeom>
          <a:solidFill>
            <a:srgbClr val="FEE2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1">
                <a:solidFill>
                  <a:srgbClr val="1F2937"/>
                </a:solidFill>
                <a:latin typeface="Calibri"/>
              </a:defRPr>
            </a:pPr>
            <a:r>
              <a:t>MARGIN  (outside)</a:t>
            </a:r>
          </a:p>
        </p:txBody>
      </p:sp>
      <p:sp>
        <p:nvSpPr>
          <p:cNvPr id="5" name="Rectangle 4"/>
          <p:cNvSpPr/>
          <p:nvPr/>
        </p:nvSpPr>
        <p:spPr>
          <a:xfrm>
            <a:off x="6949440" y="1572768"/>
            <a:ext cx="4297680" cy="4443984"/>
          </a:xfrm>
          <a:prstGeom prst="rect">
            <a:avLst/>
          </a:prstGeom>
          <a:solidFill>
            <a:srgbClr val="FECA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1">
                <a:solidFill>
                  <a:srgbClr val="1F2937"/>
                </a:solidFill>
                <a:latin typeface="Calibri"/>
              </a:defRPr>
            </a:pPr>
            <a:r>
              <a:t>BORDER</a:t>
            </a:r>
          </a:p>
        </p:txBody>
      </p:sp>
      <p:sp>
        <p:nvSpPr>
          <p:cNvPr id="6" name="Rectangle 5"/>
          <p:cNvSpPr/>
          <p:nvPr/>
        </p:nvSpPr>
        <p:spPr>
          <a:xfrm>
            <a:off x="7498079" y="2029968"/>
            <a:ext cx="3200400" cy="3529584"/>
          </a:xfrm>
          <a:prstGeom prst="rect">
            <a:avLst/>
          </a:prstGeom>
          <a:solidFill>
            <a:srgbClr val="FED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1">
                <a:solidFill>
                  <a:srgbClr val="1F2937"/>
                </a:solidFill>
                <a:latin typeface="Calibri"/>
              </a:defRPr>
            </a:pPr>
            <a:r>
              <a:t>PADDING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8046720" y="2487168"/>
            <a:ext cx="2103120" cy="2615184"/>
          </a:xfrm>
          <a:prstGeom prst="rect">
            <a:avLst/>
          </a:prstGeom>
          <a:solidFill>
            <a:srgbClr val="93C5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1">
                <a:solidFill>
                  <a:srgbClr val="1E3A8A"/>
                </a:solidFill>
                <a:latin typeface="Calibri"/>
              </a:defRPr>
            </a:pPr>
            <a:r>
              <a:t>CONTENT</a:t>
            </a:r>
            <a:br/>
            <a:r>
              <a:t>(text / image)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828800"/>
            <a:ext cx="2286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264DE4"/>
                </a:solidFill>
                <a:latin typeface="Cambria"/>
              </a:defRPr>
            </a:pPr>
            <a:r>
              <a:t>MARGIN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231136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1F2937"/>
                </a:solidFill>
                <a:latin typeface="Calibri"/>
              </a:defRPr>
            </a:pPr>
            <a:r>
              <a:t>Space outside the border — separates elements.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834640"/>
            <a:ext cx="2286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264DE4"/>
                </a:solidFill>
                <a:latin typeface="Cambria"/>
              </a:defRPr>
            </a:pPr>
            <a:r>
              <a:t>BORDER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3236976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1F2937"/>
                </a:solidFill>
                <a:latin typeface="Calibri"/>
              </a:defRPr>
            </a:pPr>
            <a:r>
              <a:t>Visible frame around the element (optional).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840480"/>
            <a:ext cx="2286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264DE4"/>
                </a:solidFill>
                <a:latin typeface="Cambria"/>
              </a:defRPr>
            </a:pPr>
            <a:r>
              <a:t>PADDING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4242816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1F2937"/>
                </a:solidFill>
                <a:latin typeface="Calibri"/>
              </a:defRPr>
            </a:pPr>
            <a:r>
              <a:t>Space between border and content inside.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4846320"/>
            <a:ext cx="2286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264DE4"/>
                </a:solidFill>
                <a:latin typeface="Cambria"/>
              </a:defRPr>
            </a:pPr>
            <a:r>
              <a:t>CONTENT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" y="5248656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1F2937"/>
                </a:solidFill>
                <a:latin typeface="Calibri"/>
              </a:defRPr>
            </a:pPr>
            <a:r>
              <a:t>The actual text or image inside the box.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455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264DE4"/>
                </a:solidFill>
                <a:latin typeface="Cambria"/>
              </a:defRPr>
            </a:pPr>
            <a:r>
              <a:t>CSS Flexbox &amp; Grid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" y="1097280"/>
            <a:ext cx="5394960" cy="5303520"/>
          </a:xfrm>
          <a:prstGeom prst="roundRect">
            <a:avLst/>
          </a:prstGeom>
          <a:solidFill>
            <a:srgbClr val="EEF2FF"/>
          </a:solidFill>
          <a:ln w="19050">
            <a:solidFill>
              <a:srgbClr val="264D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353312"/>
            <a:ext cx="5029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 i="0">
                <a:solidFill>
                  <a:srgbClr val="264DE4"/>
                </a:solidFill>
                <a:latin typeface="Cambria"/>
              </a:defRPr>
            </a:pPr>
            <a:r>
              <a:t>Flexbox — 1D Layout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920240"/>
            <a:ext cx="50292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Arranges items in one row or column. Perfect for navbars, centering elements.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2816352"/>
            <a:ext cx="5029200" cy="548640"/>
          </a:xfrm>
          <a:prstGeom prst="rect">
            <a:avLst/>
          </a:prstGeom>
          <a:solidFill>
            <a:srgbClr val="1E2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100" b="1">
                <a:solidFill>
                  <a:srgbClr val="7DD3FC"/>
                </a:solidFill>
                <a:latin typeface="Courier New"/>
              </a:defRPr>
            </a:pPr>
            <a:r>
              <a:t>display: flex;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3438144"/>
            <a:ext cx="5029200" cy="548640"/>
          </a:xfrm>
          <a:prstGeom prst="rect">
            <a:avLst/>
          </a:prstGeom>
          <a:solidFill>
            <a:srgbClr val="1E2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100" b="1">
                <a:solidFill>
                  <a:srgbClr val="7DD3FC"/>
                </a:solidFill>
                <a:latin typeface="Courier New"/>
              </a:defRPr>
            </a:pPr>
            <a:r>
              <a:t>justify-content: center;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4059936"/>
            <a:ext cx="5029200" cy="548640"/>
          </a:xfrm>
          <a:prstGeom prst="rect">
            <a:avLst/>
          </a:prstGeom>
          <a:solidFill>
            <a:srgbClr val="1E2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100" b="1">
                <a:solidFill>
                  <a:srgbClr val="7DD3FC"/>
                </a:solidFill>
                <a:latin typeface="Courier New"/>
              </a:defRPr>
            </a:pPr>
            <a:r>
              <a:t>align-items: center;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4681728"/>
            <a:ext cx="5029200" cy="548640"/>
          </a:xfrm>
          <a:prstGeom prst="rect">
            <a:avLst/>
          </a:prstGeom>
          <a:solidFill>
            <a:srgbClr val="1E2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100" b="1">
                <a:solidFill>
                  <a:srgbClr val="7DD3FC"/>
                </a:solidFill>
                <a:latin typeface="Courier New"/>
              </a:defRPr>
            </a:pPr>
            <a:r>
              <a:t>flex-direction: row;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09360" y="1097280"/>
            <a:ext cx="5394960" cy="5303520"/>
          </a:xfrm>
          <a:prstGeom prst="roundRect">
            <a:avLst/>
          </a:prstGeom>
          <a:solidFill>
            <a:srgbClr val="EEF2FF"/>
          </a:solidFill>
          <a:ln w="19050">
            <a:solidFill>
              <a:srgbClr val="264D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0" y="1353312"/>
            <a:ext cx="5029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 i="0">
                <a:solidFill>
                  <a:srgbClr val="264DE4"/>
                </a:solidFill>
                <a:latin typeface="Cambria"/>
              </a:defRPr>
            </a:pPr>
            <a:r>
              <a:t>CSS Grid — 2D Layout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92240" y="1920240"/>
            <a:ext cx="50292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Arranges items in rows AND columns. Best for full page layouts and dashboards.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92240" y="2816352"/>
            <a:ext cx="5029200" cy="548640"/>
          </a:xfrm>
          <a:prstGeom prst="rect">
            <a:avLst/>
          </a:prstGeom>
          <a:solidFill>
            <a:srgbClr val="1E2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100" b="1">
                <a:solidFill>
                  <a:srgbClr val="7DD3FC"/>
                </a:solidFill>
                <a:latin typeface="Courier New"/>
              </a:defRPr>
            </a:pPr>
            <a:r>
              <a:t>display: grid;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92240" y="3438144"/>
            <a:ext cx="5029200" cy="548640"/>
          </a:xfrm>
          <a:prstGeom prst="rect">
            <a:avLst/>
          </a:prstGeom>
          <a:solidFill>
            <a:srgbClr val="1E2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100" b="1">
                <a:solidFill>
                  <a:srgbClr val="7DD3FC"/>
                </a:solidFill>
                <a:latin typeface="Courier New"/>
              </a:defRPr>
            </a:pPr>
            <a:r>
              <a:t>grid-template-columns: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92240" y="4059936"/>
            <a:ext cx="5029200" cy="548640"/>
          </a:xfrm>
          <a:prstGeom prst="rect">
            <a:avLst/>
          </a:prstGeom>
          <a:solidFill>
            <a:srgbClr val="1E2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100" b="1">
                <a:solidFill>
                  <a:srgbClr val="7DD3FC"/>
                </a:solidFill>
                <a:latin typeface="Courier New"/>
              </a:defRPr>
            </a:pPr>
            <a:r>
              <a:t>  repeat(3, 1fr);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92240" y="4681728"/>
            <a:ext cx="5029200" cy="548640"/>
          </a:xfrm>
          <a:prstGeom prst="rect">
            <a:avLst/>
          </a:prstGeom>
          <a:solidFill>
            <a:srgbClr val="1E2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100" b="1">
                <a:solidFill>
                  <a:srgbClr val="7DD3FC"/>
                </a:solidFill>
                <a:latin typeface="Courier New"/>
              </a:defRPr>
            </a:pPr>
            <a:r>
              <a:t>gap: 20px;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7952B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20040"/>
            <a:ext cx="1828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800" b="1" i="0">
                <a:solidFill>
                  <a:srgbClr val="FFFFFF"/>
                </a:solidFill>
                <a:latin typeface="Cambria"/>
              </a:defRPr>
            </a:pPr>
            <a: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908792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400" b="1" i="0">
                <a:solidFill>
                  <a:srgbClr val="DDD6FE"/>
                </a:solidFill>
                <a:latin typeface="Cambria"/>
              </a:defRPr>
            </a:pPr>
            <a:r>
              <a:t>Bootstrap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566160"/>
            <a:ext cx="1090879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 i="0">
                <a:solidFill>
                  <a:srgbClr val="DDD6FE"/>
                </a:solidFill>
                <a:latin typeface="Calibri"/>
              </a:defRPr>
            </a:pPr>
            <a:r>
              <a:t>The World's Most Popular CSS Framework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343400"/>
            <a:ext cx="10908792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0" i="1">
                <a:solidFill>
                  <a:srgbClr val="DDD6FE"/>
                </a:solidFill>
                <a:latin typeface="Calibri"/>
              </a:defRPr>
            </a:pPr>
            <a:r>
              <a:t>Build Fast  ·  Build Responsive  ·  Build Beautiful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455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7952B3"/>
                </a:solidFill>
                <a:latin typeface="Cambria"/>
              </a:defRPr>
            </a:pPr>
            <a:r>
              <a:t>What is Bootstrap?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5943600" cy="804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1F2937"/>
                </a:solidFill>
                <a:latin typeface="Calibri"/>
              </a:defRPr>
            </a:pPr>
            <a:r>
              <a:t>Bootstrap is a free, open-source CSS framework for building responsive, mobile-first websites — without writing all styles from scratch.</a:t>
            </a:r>
          </a:p>
        </p:txBody>
      </p:sp>
      <p:sp>
        <p:nvSpPr>
          <p:cNvPr id="4" name="Oval 3"/>
          <p:cNvSpPr/>
          <p:nvPr/>
        </p:nvSpPr>
        <p:spPr>
          <a:xfrm>
            <a:off x="457200" y="2121408"/>
            <a:ext cx="438912" cy="438912"/>
          </a:xfrm>
          <a:prstGeom prst="ellipse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139696"/>
            <a:ext cx="438912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 i="0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8992" y="2084831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7952B3"/>
                </a:solidFill>
                <a:latin typeface="Cambria"/>
              </a:defRPr>
            </a:pPr>
            <a:r>
              <a:t>Responsive Grid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" y="2514600"/>
            <a:ext cx="53035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12-column grid that adapts to any screen size</a:t>
            </a:r>
          </a:p>
        </p:txBody>
      </p:sp>
      <p:sp>
        <p:nvSpPr>
          <p:cNvPr id="8" name="Oval 7"/>
          <p:cNvSpPr/>
          <p:nvPr/>
        </p:nvSpPr>
        <p:spPr>
          <a:xfrm>
            <a:off x="457200" y="3017520"/>
            <a:ext cx="438912" cy="438912"/>
          </a:xfrm>
          <a:prstGeom prst="ellipse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3035808"/>
            <a:ext cx="438912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 i="0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8992" y="2980944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7952B3"/>
                </a:solidFill>
                <a:latin typeface="Cambria"/>
              </a:defRPr>
            </a:pPr>
            <a:r>
              <a:t>Pre-built Components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8992" y="3410711"/>
            <a:ext cx="53035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Buttons, navbars, modals, cards — ready instantly</a:t>
            </a:r>
          </a:p>
        </p:txBody>
      </p:sp>
      <p:sp>
        <p:nvSpPr>
          <p:cNvPr id="12" name="Oval 11"/>
          <p:cNvSpPr/>
          <p:nvPr/>
        </p:nvSpPr>
        <p:spPr>
          <a:xfrm>
            <a:off x="457200" y="3913632"/>
            <a:ext cx="438912" cy="438912"/>
          </a:xfrm>
          <a:prstGeom prst="ellipse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7200" y="3931920"/>
            <a:ext cx="438912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 i="0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78992" y="3877056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7952B3"/>
                </a:solidFill>
                <a:latin typeface="Cambria"/>
              </a:defRPr>
            </a:pPr>
            <a:r>
              <a:t>Utility Classes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78992" y="4306824"/>
            <a:ext cx="53035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Quick classes: mt-3, text-center, d-flex, p-2</a:t>
            </a:r>
          </a:p>
        </p:txBody>
      </p:sp>
      <p:sp>
        <p:nvSpPr>
          <p:cNvPr id="16" name="Oval 15"/>
          <p:cNvSpPr/>
          <p:nvPr/>
        </p:nvSpPr>
        <p:spPr>
          <a:xfrm>
            <a:off x="457200" y="4809744"/>
            <a:ext cx="438912" cy="438912"/>
          </a:xfrm>
          <a:prstGeom prst="ellipse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57200" y="4828031"/>
            <a:ext cx="438912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 i="0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78992" y="4773168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7952B3"/>
                </a:solidFill>
                <a:latin typeface="Cambria"/>
              </a:defRPr>
            </a:pPr>
            <a:r>
              <a:t>JavaScript Plugins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78992" y="5202936"/>
            <a:ext cx="53035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Dropdowns, carousels, tooltips built-in</a:t>
            </a:r>
          </a:p>
        </p:txBody>
      </p:sp>
      <p:sp>
        <p:nvSpPr>
          <p:cNvPr id="20" name="Oval 19"/>
          <p:cNvSpPr/>
          <p:nvPr/>
        </p:nvSpPr>
        <p:spPr>
          <a:xfrm>
            <a:off x="457200" y="5705855"/>
            <a:ext cx="438912" cy="438912"/>
          </a:xfrm>
          <a:prstGeom prst="ellipse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0" y="5724143"/>
            <a:ext cx="438912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 i="0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78992" y="5669279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7952B3"/>
                </a:solidFill>
                <a:latin typeface="Cambria"/>
              </a:defRPr>
            </a:pPr>
            <a:r>
              <a:t>Customizable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78992" y="6099047"/>
            <a:ext cx="53035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Override with your own CSS or Sass variables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675120" y="1097280"/>
            <a:ext cx="5166360" cy="539496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12280" y="1188720"/>
            <a:ext cx="48920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22D3EE"/>
                </a:solidFill>
                <a:latin typeface="Cambria"/>
              </a:defRPr>
            </a:pPr>
            <a:r>
              <a:t>index.html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12280" y="1600200"/>
            <a:ext cx="4892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6B7280"/>
                </a:solidFill>
                <a:latin typeface="Courier New"/>
              </a:defRPr>
            </a:pPr>
            <a:r>
              <a:t>&lt;!-- Bootstrap via CDN --&gt;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12280" y="1883664"/>
            <a:ext cx="4892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</a:p>
        </p:txBody>
      </p:sp>
      <p:sp>
        <p:nvSpPr>
          <p:cNvPr id="28" name="TextBox 27"/>
          <p:cNvSpPr txBox="1"/>
          <p:nvPr/>
        </p:nvSpPr>
        <p:spPr>
          <a:xfrm>
            <a:off x="6812280" y="2167128"/>
            <a:ext cx="4892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6B7280"/>
                </a:solidFill>
                <a:latin typeface="Courier New"/>
              </a:defRPr>
            </a:pPr>
            <a:r>
              <a:t>&lt;!-- In &lt;head&gt; --&gt;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12280" y="2450591"/>
            <a:ext cx="4892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&lt;link rel="stylesheet"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12280" y="2734056"/>
            <a:ext cx="4892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href="bootstrap.min.css"&gt;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12280" y="3017520"/>
            <a:ext cx="4892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</a:p>
        </p:txBody>
      </p:sp>
      <p:sp>
        <p:nvSpPr>
          <p:cNvPr id="32" name="TextBox 31"/>
          <p:cNvSpPr txBox="1"/>
          <p:nvPr/>
        </p:nvSpPr>
        <p:spPr>
          <a:xfrm>
            <a:off x="6812280" y="3300984"/>
            <a:ext cx="4892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6B7280"/>
                </a:solidFill>
                <a:latin typeface="Courier New"/>
              </a:defRPr>
            </a:pPr>
            <a:r>
              <a:t>&lt;!-- Before &lt;/body&gt; --&gt;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12280" y="3584448"/>
            <a:ext cx="4892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&lt;script src=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812280" y="3867912"/>
            <a:ext cx="4892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"bootstrap.bundle.js"&gt;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812280" y="4151376"/>
            <a:ext cx="4892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&lt;/script&gt;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812280" y="4434840"/>
            <a:ext cx="4892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</a:p>
        </p:txBody>
      </p:sp>
      <p:sp>
        <p:nvSpPr>
          <p:cNvPr id="37" name="TextBox 36"/>
          <p:cNvSpPr txBox="1"/>
          <p:nvPr/>
        </p:nvSpPr>
        <p:spPr>
          <a:xfrm>
            <a:off x="6812280" y="4718304"/>
            <a:ext cx="4892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6B7280"/>
                </a:solidFill>
                <a:latin typeface="Courier New"/>
              </a:defRPr>
            </a:pPr>
            <a:r>
              <a:t>&lt;!-- Use it --&gt;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812280" y="5001768"/>
            <a:ext cx="4892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&lt;button class=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812280" y="5285232"/>
            <a:ext cx="4892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"btn btn-primary"&gt;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812280" y="5568696"/>
            <a:ext cx="4892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Click Me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12280" y="5852160"/>
            <a:ext cx="4892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&lt;/button&gt;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455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7952B3"/>
                </a:solidFill>
                <a:latin typeface="Cambria"/>
              </a:defRPr>
            </a:pPr>
            <a:r>
              <a:t>Bootstrap Grid System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05840"/>
            <a:ext cx="1127455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1F2937"/>
                </a:solidFill>
                <a:latin typeface="Calibri"/>
              </a:defRPr>
            </a:pPr>
            <a:r>
              <a:t>Bootstrap divides the screen into 12 equal columns. Assign col-* classes to control width at each screen size.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600200"/>
            <a:ext cx="822960" cy="502920"/>
          </a:xfrm>
          <a:prstGeom prst="rect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8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5" name="Rectangle 4"/>
          <p:cNvSpPr/>
          <p:nvPr/>
        </p:nvSpPr>
        <p:spPr>
          <a:xfrm>
            <a:off x="1394460" y="1600200"/>
            <a:ext cx="822960" cy="502920"/>
          </a:xfrm>
          <a:prstGeom prst="rect">
            <a:avLst/>
          </a:prstGeom>
          <a:solidFill>
            <a:srgbClr val="9C72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8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6" name="Rectangle 5"/>
          <p:cNvSpPr/>
          <p:nvPr/>
        </p:nvSpPr>
        <p:spPr>
          <a:xfrm>
            <a:off x="2331720" y="1600200"/>
            <a:ext cx="822960" cy="502920"/>
          </a:xfrm>
          <a:prstGeom prst="rect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8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7" name="Rectangle 6"/>
          <p:cNvSpPr/>
          <p:nvPr/>
        </p:nvSpPr>
        <p:spPr>
          <a:xfrm>
            <a:off x="3268980" y="1600200"/>
            <a:ext cx="822960" cy="502920"/>
          </a:xfrm>
          <a:prstGeom prst="rect">
            <a:avLst/>
          </a:prstGeom>
          <a:solidFill>
            <a:srgbClr val="9C72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8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8" name="Rectangle 7"/>
          <p:cNvSpPr/>
          <p:nvPr/>
        </p:nvSpPr>
        <p:spPr>
          <a:xfrm>
            <a:off x="4206240" y="1600200"/>
            <a:ext cx="822960" cy="502920"/>
          </a:xfrm>
          <a:prstGeom prst="rect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8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9" name="Rectangle 8"/>
          <p:cNvSpPr/>
          <p:nvPr/>
        </p:nvSpPr>
        <p:spPr>
          <a:xfrm>
            <a:off x="5143500" y="1600200"/>
            <a:ext cx="822960" cy="502920"/>
          </a:xfrm>
          <a:prstGeom prst="rect">
            <a:avLst/>
          </a:prstGeom>
          <a:solidFill>
            <a:srgbClr val="9C72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8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80760" y="1600200"/>
            <a:ext cx="822960" cy="502920"/>
          </a:xfrm>
          <a:prstGeom prst="rect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8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018020" y="1600200"/>
            <a:ext cx="822960" cy="502920"/>
          </a:xfrm>
          <a:prstGeom prst="rect">
            <a:avLst/>
          </a:prstGeom>
          <a:solidFill>
            <a:srgbClr val="9C72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8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955280" y="1600200"/>
            <a:ext cx="822960" cy="502920"/>
          </a:xfrm>
          <a:prstGeom prst="rect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8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892540" y="1600200"/>
            <a:ext cx="822960" cy="502920"/>
          </a:xfrm>
          <a:prstGeom prst="rect">
            <a:avLst/>
          </a:prstGeom>
          <a:solidFill>
            <a:srgbClr val="9C72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8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829800" y="1600200"/>
            <a:ext cx="822960" cy="502920"/>
          </a:xfrm>
          <a:prstGeom prst="rect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8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767060" y="1600200"/>
            <a:ext cx="822960" cy="502920"/>
          </a:xfrm>
          <a:prstGeom prst="rect">
            <a:avLst/>
          </a:prstGeom>
          <a:solidFill>
            <a:srgbClr val="9C72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8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22402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7952B3"/>
                </a:solidFill>
                <a:latin typeface="Calibri"/>
              </a:defRPr>
            </a:pPr>
            <a:r>
              <a:t>Full width (col-12)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" y="2514600"/>
            <a:ext cx="11173968" cy="475488"/>
          </a:xfrm>
          <a:prstGeom prst="rect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 b="1">
                <a:solidFill>
                  <a:srgbClr val="FFFFFF"/>
                </a:solidFill>
                <a:latin typeface="Calibri"/>
              </a:defRPr>
            </a:pPr>
            <a:r>
              <a:t>col-12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333756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7952B3"/>
                </a:solidFill>
                <a:latin typeface="Calibri"/>
              </a:defRPr>
            </a:pPr>
            <a:r>
              <a:t>Two halves (col-6)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" y="3611880"/>
            <a:ext cx="5550408" cy="475488"/>
          </a:xfrm>
          <a:prstGeom prst="rect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 b="1">
                <a:solidFill>
                  <a:srgbClr val="FFFFFF"/>
                </a:solidFill>
                <a:latin typeface="Calibri"/>
              </a:defRPr>
            </a:pPr>
            <a:r>
              <a:t>col-6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080760" y="3611880"/>
            <a:ext cx="5550408" cy="475488"/>
          </a:xfrm>
          <a:prstGeom prst="rect">
            <a:avLst/>
          </a:prstGeom>
          <a:solidFill>
            <a:srgbClr val="9C72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 b="1">
                <a:solidFill>
                  <a:srgbClr val="FFFFFF"/>
                </a:solidFill>
                <a:latin typeface="Calibri"/>
              </a:defRPr>
            </a:pPr>
            <a:r>
              <a:t>col-6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" y="443484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7952B3"/>
                </a:solidFill>
                <a:latin typeface="Calibri"/>
              </a:defRPr>
            </a:pPr>
            <a:r>
              <a:t>Thirds (col-4)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4709160"/>
            <a:ext cx="3675888" cy="475488"/>
          </a:xfrm>
          <a:prstGeom prst="rect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 b="1">
                <a:solidFill>
                  <a:srgbClr val="FFFFFF"/>
                </a:solidFill>
                <a:latin typeface="Calibri"/>
              </a:defRPr>
            </a:pPr>
            <a:r>
              <a:t>col-4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206240" y="4709160"/>
            <a:ext cx="3675888" cy="475488"/>
          </a:xfrm>
          <a:prstGeom prst="rect">
            <a:avLst/>
          </a:prstGeom>
          <a:solidFill>
            <a:srgbClr val="9C72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 b="1">
                <a:solidFill>
                  <a:srgbClr val="FFFFFF"/>
                </a:solidFill>
                <a:latin typeface="Calibri"/>
              </a:defRPr>
            </a:pPr>
            <a:r>
              <a:t>col-4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955280" y="4709160"/>
            <a:ext cx="3675888" cy="475488"/>
          </a:xfrm>
          <a:prstGeom prst="rect">
            <a:avLst/>
          </a:prstGeom>
          <a:solidFill>
            <a:srgbClr val="C084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 b="1">
                <a:solidFill>
                  <a:srgbClr val="FFFFFF"/>
                </a:solidFill>
                <a:latin typeface="Calibri"/>
              </a:defRPr>
            </a:pPr>
            <a:r>
              <a:t>col-4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" y="553212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7952B3"/>
                </a:solidFill>
                <a:latin typeface="Calibri"/>
              </a:defRPr>
            </a:pPr>
            <a:r>
              <a:t>Quarters (col-3)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" y="5806440"/>
            <a:ext cx="2738628" cy="475488"/>
          </a:xfrm>
          <a:prstGeom prst="rect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 b="1">
                <a:solidFill>
                  <a:srgbClr val="FFFFFF"/>
                </a:solidFill>
                <a:latin typeface="Calibri"/>
              </a:defRPr>
            </a:pPr>
            <a:r>
              <a:t>col-3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268980" y="5806440"/>
            <a:ext cx="2738628" cy="475488"/>
          </a:xfrm>
          <a:prstGeom prst="rect">
            <a:avLst/>
          </a:prstGeom>
          <a:solidFill>
            <a:srgbClr val="9C72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 b="1">
                <a:solidFill>
                  <a:srgbClr val="FFFFFF"/>
                </a:solidFill>
                <a:latin typeface="Calibri"/>
              </a:defRPr>
            </a:pPr>
            <a:r>
              <a:t>col-3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080760" y="5806440"/>
            <a:ext cx="2738628" cy="475488"/>
          </a:xfrm>
          <a:prstGeom prst="rect">
            <a:avLst/>
          </a:prstGeom>
          <a:solidFill>
            <a:srgbClr val="C084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 b="1">
                <a:solidFill>
                  <a:srgbClr val="FFFFFF"/>
                </a:solidFill>
                <a:latin typeface="Calibri"/>
              </a:defRPr>
            </a:pPr>
            <a:r>
              <a:t>col-3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892540" y="5806440"/>
            <a:ext cx="2738628" cy="47548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000" b="1">
                <a:solidFill>
                  <a:srgbClr val="FFFFFF"/>
                </a:solidFill>
                <a:latin typeface="Calibri"/>
              </a:defRPr>
            </a:pPr>
            <a:r>
              <a:t>col-3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455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7952B3"/>
                </a:solidFill>
                <a:latin typeface="Cambria"/>
              </a:defRPr>
            </a:pPr>
            <a:r>
              <a:t>Bootstrap Components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05840"/>
            <a:ext cx="1127455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64748B"/>
                </a:solidFill>
                <a:latin typeface="Calibri"/>
              </a:defRPr>
            </a:pPr>
            <a:r>
              <a:t>Bootstrap includes dozens of ready-to-use UI components: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508760"/>
            <a:ext cx="5440680" cy="1664208"/>
          </a:xfrm>
          <a:prstGeom prst="roundRect">
            <a:avLst/>
          </a:prstGeom>
          <a:solidFill>
            <a:srgbClr val="F5F0FF"/>
          </a:solidFill>
          <a:ln w="12700">
            <a:solidFill>
              <a:srgbClr val="7952B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21792" y="1673351"/>
            <a:ext cx="502920" cy="502920"/>
          </a:xfrm>
          <a:prstGeom prst="ellipse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21792" y="1691639"/>
            <a:ext cx="502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 i="0">
                <a:solidFill>
                  <a:srgbClr val="FFFFFF"/>
                </a:solidFill>
                <a:latin typeface="Calibri"/>
              </a:defRPr>
            </a:pPr>
            <a:r>
              <a:t>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872" y="1673351"/>
            <a:ext cx="44348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7952B3"/>
                </a:solidFill>
                <a:latin typeface="Cambria"/>
              </a:defRPr>
            </a:pPr>
            <a:r>
              <a:t>Navbar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2167128"/>
            <a:ext cx="5038344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1F2937"/>
                </a:solidFill>
                <a:latin typeface="Calibri"/>
              </a:defRPr>
            </a:pPr>
            <a:r>
              <a:t>Responsive navigation with logo, links, and mobile hamburger menu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55080" y="1508760"/>
            <a:ext cx="5440680" cy="1664208"/>
          </a:xfrm>
          <a:prstGeom prst="roundRect">
            <a:avLst/>
          </a:prstGeom>
          <a:solidFill>
            <a:srgbClr val="F5F0FF"/>
          </a:solidFill>
          <a:ln w="12700">
            <a:solidFill>
              <a:srgbClr val="7952B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6519672" y="1673351"/>
            <a:ext cx="502920" cy="502920"/>
          </a:xfrm>
          <a:prstGeom prst="ellipse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19672" y="1691639"/>
            <a:ext cx="502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 i="0">
                <a:solidFill>
                  <a:srgbClr val="FFFFFF"/>
                </a:solidFill>
                <a:latin typeface="Calibri"/>
              </a:defRPr>
            </a:pPr>
            <a: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59752" y="1673351"/>
            <a:ext cx="44348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7952B3"/>
                </a:solidFill>
                <a:latin typeface="Cambria"/>
              </a:defRPr>
            </a:pPr>
            <a:r>
              <a:t>Buttons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56248" y="2167128"/>
            <a:ext cx="5038344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1F2937"/>
                </a:solidFill>
                <a:latin typeface="Calibri"/>
              </a:defRPr>
            </a:pPr>
            <a:r>
              <a:t>Styled variants: primary, secondary, success, danger, outline, link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3337560"/>
            <a:ext cx="5440680" cy="1664208"/>
          </a:xfrm>
          <a:prstGeom prst="roundRect">
            <a:avLst/>
          </a:prstGeom>
          <a:solidFill>
            <a:srgbClr val="F5F0FF"/>
          </a:solidFill>
          <a:ln w="12700">
            <a:solidFill>
              <a:srgbClr val="7952B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21792" y="3502152"/>
            <a:ext cx="502920" cy="502920"/>
          </a:xfrm>
          <a:prstGeom prst="ellipse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21792" y="3520440"/>
            <a:ext cx="502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 i="0">
                <a:solidFill>
                  <a:srgbClr val="FFFFFF"/>
                </a:solidFill>
                <a:latin typeface="Calibri"/>
              </a:defRPr>
            </a:pPr>
            <a: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61872" y="3502152"/>
            <a:ext cx="44348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7952B3"/>
                </a:solidFill>
                <a:latin typeface="Cambria"/>
              </a:defRPr>
            </a:pPr>
            <a:r>
              <a:t>Cards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8368" y="3995928"/>
            <a:ext cx="5038344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1F2937"/>
                </a:solidFill>
                <a:latin typeface="Calibri"/>
              </a:defRPr>
            </a:pPr>
            <a:r>
              <a:t>Content containers with image, header, body, and footer sections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355080" y="3337560"/>
            <a:ext cx="5440680" cy="1664208"/>
          </a:xfrm>
          <a:prstGeom prst="roundRect">
            <a:avLst/>
          </a:prstGeom>
          <a:solidFill>
            <a:srgbClr val="F5F0FF"/>
          </a:solidFill>
          <a:ln w="12700">
            <a:solidFill>
              <a:srgbClr val="7952B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6519672" y="3502152"/>
            <a:ext cx="502920" cy="502920"/>
          </a:xfrm>
          <a:prstGeom prst="ellipse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519672" y="3520440"/>
            <a:ext cx="502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 i="0">
                <a:solidFill>
                  <a:srgbClr val="FFFFFF"/>
                </a:solidFill>
                <a:latin typeface="Calibri"/>
              </a:defRPr>
            </a:pPr>
            <a:r>
              <a:t>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59752" y="3502152"/>
            <a:ext cx="44348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7952B3"/>
                </a:solidFill>
                <a:latin typeface="Cambria"/>
              </a:defRPr>
            </a:pPr>
            <a:r>
              <a:t>Modal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56248" y="3995928"/>
            <a:ext cx="5038344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1F2937"/>
                </a:solidFill>
                <a:latin typeface="Calibri"/>
              </a:defRPr>
            </a:pPr>
            <a:r>
              <a:t>Pop-up dialog boxes for alerts, confirmations, or forms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57200" y="5166360"/>
            <a:ext cx="5440680" cy="1664208"/>
          </a:xfrm>
          <a:prstGeom prst="roundRect">
            <a:avLst/>
          </a:prstGeom>
          <a:solidFill>
            <a:srgbClr val="F5F0FF"/>
          </a:solidFill>
          <a:ln w="12700">
            <a:solidFill>
              <a:srgbClr val="7952B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621792" y="5330952"/>
            <a:ext cx="502920" cy="502920"/>
          </a:xfrm>
          <a:prstGeom prst="ellipse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21792" y="5349240"/>
            <a:ext cx="502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 i="0">
                <a:solidFill>
                  <a:srgbClr val="FFFFFF"/>
                </a:solidFill>
                <a:latin typeface="Calibri"/>
              </a:defRPr>
            </a:pPr>
            <a:r>
              <a:t>C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61872" y="5330952"/>
            <a:ext cx="44348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7952B3"/>
                </a:solidFill>
                <a:latin typeface="Cambria"/>
              </a:defRPr>
            </a:pPr>
            <a:r>
              <a:t>Carousel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8368" y="5824728"/>
            <a:ext cx="5038344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1F2937"/>
                </a:solidFill>
                <a:latin typeface="Calibri"/>
              </a:defRPr>
            </a:pPr>
            <a:r>
              <a:t>Slideshow for cycling images or content with controls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355080" y="5166360"/>
            <a:ext cx="5440680" cy="1664208"/>
          </a:xfrm>
          <a:prstGeom prst="roundRect">
            <a:avLst/>
          </a:prstGeom>
          <a:solidFill>
            <a:srgbClr val="F5F0FF"/>
          </a:solidFill>
          <a:ln w="12700">
            <a:solidFill>
              <a:srgbClr val="7952B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6519672" y="5330952"/>
            <a:ext cx="502920" cy="502920"/>
          </a:xfrm>
          <a:prstGeom prst="ellipse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519672" y="5349240"/>
            <a:ext cx="502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 i="0">
                <a:solidFill>
                  <a:srgbClr val="FFFFFF"/>
                </a:solidFill>
                <a:latin typeface="Calibri"/>
              </a:defRPr>
            </a:pPr>
            <a:r>
              <a:t>F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159752" y="5330952"/>
            <a:ext cx="44348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7952B3"/>
                </a:solidFill>
                <a:latin typeface="Cambria"/>
              </a:defRPr>
            </a:pPr>
            <a:r>
              <a:t>Forms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556248" y="5824728"/>
            <a:ext cx="5038344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1F2937"/>
                </a:solidFill>
                <a:latin typeface="Calibri"/>
              </a:defRPr>
            </a:pPr>
            <a:r>
              <a:t>Fully styled inputs, checkboxes, radio buttons, and selects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3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20040"/>
            <a:ext cx="1828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800" b="1" i="0">
                <a:solidFill>
                  <a:srgbClr val="7DD3FC"/>
                </a:solidFill>
                <a:latin typeface="Cambria"/>
              </a:defRPr>
            </a:pPr>
            <a: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908792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0" b="1" i="0">
                <a:solidFill>
                  <a:srgbClr val="22D3EE"/>
                </a:solidFill>
                <a:latin typeface="Cambria"/>
              </a:defRPr>
            </a:pPr>
            <a:r>
              <a:t>React JS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520440"/>
            <a:ext cx="1090879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 i="0">
                <a:solidFill>
                  <a:srgbClr val="BAE6FD"/>
                </a:solidFill>
                <a:latin typeface="Calibri"/>
              </a:defRPr>
            </a:pPr>
            <a:r>
              <a:t>A JavaScript Library for Building User Interfaces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279392"/>
            <a:ext cx="10908792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0" i="1">
                <a:solidFill>
                  <a:srgbClr val="7DD3FC"/>
                </a:solidFill>
                <a:latin typeface="Calibri"/>
              </a:defRPr>
            </a:pPr>
            <a:r>
              <a:t>Developed &amp; maintained by Meta (Facebook) · First released 2013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455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0EA5E9"/>
                </a:solidFill>
                <a:latin typeface="Cambria"/>
              </a:defRPr>
            </a:pPr>
            <a:r>
              <a:t>What is React JS?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5943600" cy="804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1F2937"/>
                </a:solidFill>
                <a:latin typeface="Calibri"/>
              </a:defRPr>
            </a:pPr>
            <a:r>
              <a:t>React is a JavaScript library for building fast, interactive user interfaces. It breaks UI into small, reusable components — each managing its own state.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084831"/>
            <a:ext cx="59436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250">
                <a:solidFill>
                  <a:srgbClr val="1F2937"/>
                </a:solidFill>
                <a:latin typeface="Calibri"/>
              </a:defRPr>
            </a:pPr>
            <a:r>
              <a:t>  •  Component-based: UI built from independent, reusable pieces</a:t>
            </a:r>
          </a:p>
          <a:p>
            <a:pPr>
              <a:spcAft>
                <a:spcPts val="400"/>
              </a:spcAft>
              <a:defRPr sz="1250">
                <a:solidFill>
                  <a:srgbClr val="1F2937"/>
                </a:solidFill>
                <a:latin typeface="Calibri"/>
              </a:defRPr>
            </a:pPr>
            <a:r>
              <a:t>  •  Declarative: describe what UI looks like — React handles DOM updates</a:t>
            </a:r>
          </a:p>
          <a:p>
            <a:pPr>
              <a:spcAft>
                <a:spcPts val="400"/>
              </a:spcAft>
              <a:defRPr sz="1250">
                <a:solidFill>
                  <a:srgbClr val="1F2937"/>
                </a:solidFill>
                <a:latin typeface="Calibri"/>
              </a:defRPr>
            </a:pPr>
            <a:r>
              <a:t>  •  Virtual DOM: updates only changed parts — super fast performance</a:t>
            </a:r>
          </a:p>
          <a:p>
            <a:pPr>
              <a:spcAft>
                <a:spcPts val="400"/>
              </a:spcAft>
              <a:defRPr sz="1250">
                <a:solidFill>
                  <a:srgbClr val="1F2937"/>
                </a:solidFill>
                <a:latin typeface="Calibri"/>
              </a:defRPr>
            </a:pPr>
            <a:r>
              <a:t>  •  JSX: HTML-like syntax written inside JavaScript files</a:t>
            </a:r>
          </a:p>
          <a:p>
            <a:pPr>
              <a:spcAft>
                <a:spcPts val="400"/>
              </a:spcAft>
              <a:defRPr sz="1250">
                <a:solidFill>
                  <a:srgbClr val="1F2937"/>
                </a:solidFill>
                <a:latin typeface="Calibri"/>
              </a:defRPr>
            </a:pPr>
            <a:r>
              <a:t>  •  Unidirectional data flow: parent passes data down via props</a:t>
            </a:r>
          </a:p>
          <a:p>
            <a:pPr>
              <a:spcAft>
                <a:spcPts val="400"/>
              </a:spcAft>
              <a:defRPr sz="1250">
                <a:solidFill>
                  <a:srgbClr val="1F2937"/>
                </a:solidFill>
                <a:latin typeface="Calibri"/>
              </a:defRPr>
            </a:pPr>
            <a:r>
              <a:t>  •  Huge ecosystem: React Router, Redux, Next.js and thousands more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0" y="1005840"/>
            <a:ext cx="5303520" cy="539496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720840" y="1097280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22D3EE"/>
                </a:solidFill>
                <a:latin typeface="Cambria"/>
              </a:defRPr>
            </a:pPr>
            <a:r>
              <a:t>App.jsx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20840" y="1508760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6B7280"/>
                </a:solidFill>
                <a:latin typeface="Courier New"/>
              </a:defRPr>
            </a:pPr>
            <a:r>
              <a:t>// React Component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20840" y="1792224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import React from 'react';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20840" y="2075688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</a:p>
        </p:txBody>
      </p:sp>
      <p:sp>
        <p:nvSpPr>
          <p:cNvPr id="10" name="TextBox 9"/>
          <p:cNvSpPr txBox="1"/>
          <p:nvPr/>
        </p:nvSpPr>
        <p:spPr>
          <a:xfrm>
            <a:off x="6720840" y="2359152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function Welcome({ name }) {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20840" y="2642616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return (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20840" y="2926080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  &lt;div className="box"&gt;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20840" y="3209544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    &lt;h1&gt;Hello, {name}!&lt;/h1&gt;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20840" y="3493008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    &lt;p&gt;Welcome to React&lt;/p&gt;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20840" y="3776472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  &lt;/div&gt;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20840" y="4059936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);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20840" y="4343400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}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20840" y="4626864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</a:p>
        </p:txBody>
      </p:sp>
      <p:sp>
        <p:nvSpPr>
          <p:cNvPr id="19" name="TextBox 18"/>
          <p:cNvSpPr txBox="1"/>
          <p:nvPr/>
        </p:nvSpPr>
        <p:spPr>
          <a:xfrm>
            <a:off x="6720840" y="4910328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6B7280"/>
                </a:solidFill>
                <a:latin typeface="Courier New"/>
              </a:defRPr>
            </a:pPr>
            <a:r>
              <a:t>// Render it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20840" y="5193792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&lt;Welcome name="Alice" /&gt;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20840" y="5477256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&lt;Welcome name="Bob" /&gt;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455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400" b="1" i="0">
                <a:solidFill>
                  <a:srgbClr val="1E3A5F"/>
                </a:solidFill>
                <a:latin typeface="Cambria"/>
              </a:defRPr>
            </a:pPr>
            <a:r>
              <a:t>What We'll Cover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" y="1234440"/>
            <a:ext cx="3566160" cy="2331720"/>
          </a:xfrm>
          <a:prstGeom prst="roundRect">
            <a:avLst/>
          </a:prstGeom>
          <a:solidFill>
            <a:srgbClr val="FEF3EE"/>
          </a:solidFill>
          <a:ln w="19050">
            <a:solidFill>
              <a:srgbClr val="E851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640080" y="1435608"/>
            <a:ext cx="475488" cy="475488"/>
          </a:xfrm>
          <a:prstGeom prst="ellipse">
            <a:avLst/>
          </a:prstGeom>
          <a:solidFill>
            <a:srgbClr val="E851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453896"/>
            <a:ext cx="475488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 i="0">
                <a:solidFill>
                  <a:srgbClr val="FFFFFF"/>
                </a:solidFill>
                <a:latin typeface="Calibri"/>
              </a:defRPr>
            </a:pPr>
            <a: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61872" y="1490472"/>
            <a:ext cx="2606039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 i="0">
                <a:solidFill>
                  <a:srgbClr val="E8511A"/>
                </a:solidFill>
                <a:latin typeface="Cambria"/>
              </a:defRPr>
            </a:pPr>
            <a:r>
              <a:t>HTML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03120"/>
            <a:ext cx="32004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Structure of web pages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89120" y="1234440"/>
            <a:ext cx="3566160" cy="2331720"/>
          </a:xfrm>
          <a:prstGeom prst="roundRect">
            <a:avLst/>
          </a:prstGeom>
          <a:solidFill>
            <a:srgbClr val="EEF2FF"/>
          </a:solidFill>
          <a:ln w="19050">
            <a:solidFill>
              <a:srgbClr val="264D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572000" y="1435608"/>
            <a:ext cx="475488" cy="475488"/>
          </a:xfrm>
          <a:prstGeom prst="ellipse">
            <a:avLst/>
          </a:prstGeom>
          <a:solidFill>
            <a:srgbClr val="264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00" y="1453896"/>
            <a:ext cx="475488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 i="0">
                <a:solidFill>
                  <a:srgbClr val="FFFFFF"/>
                </a:solidFill>
                <a:latin typeface="Calibr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93792" y="1490472"/>
            <a:ext cx="2606039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 i="0">
                <a:solidFill>
                  <a:srgbClr val="264DE4"/>
                </a:solidFill>
                <a:latin typeface="Cambria"/>
              </a:defRPr>
            </a:pPr>
            <a:r>
              <a:t>CSS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2103120"/>
            <a:ext cx="32004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Styling &amp; visual design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321040" y="1234440"/>
            <a:ext cx="3566160" cy="2331720"/>
          </a:xfrm>
          <a:prstGeom prst="roundRect">
            <a:avLst/>
          </a:prstGeom>
          <a:solidFill>
            <a:srgbClr val="F5F0FF"/>
          </a:solidFill>
          <a:ln w="19050">
            <a:solidFill>
              <a:srgbClr val="7952B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8503919" y="1435608"/>
            <a:ext cx="475488" cy="475488"/>
          </a:xfrm>
          <a:prstGeom prst="ellipse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503919" y="1453896"/>
            <a:ext cx="475488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 i="0">
                <a:solidFill>
                  <a:srgbClr val="FFFFFF"/>
                </a:solidFill>
                <a:latin typeface="Calibri"/>
              </a:defRPr>
            </a:pPr>
            <a: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25712" y="1490472"/>
            <a:ext cx="2606039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 i="0">
                <a:solidFill>
                  <a:srgbClr val="7952B3"/>
                </a:solidFill>
                <a:latin typeface="Cambria"/>
              </a:defRPr>
            </a:pPr>
            <a:r>
              <a:t>Bootstrap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03919" y="2103120"/>
            <a:ext cx="32004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Responsive UI framework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57200" y="3840480"/>
            <a:ext cx="3566160" cy="2331720"/>
          </a:xfrm>
          <a:prstGeom prst="roundRect">
            <a:avLst/>
          </a:prstGeom>
          <a:solidFill>
            <a:srgbClr val="E0F2FE"/>
          </a:solidFill>
          <a:ln w="19050">
            <a:solidFill>
              <a:srgbClr val="0EA5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640080" y="4041648"/>
            <a:ext cx="475488" cy="475488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" y="4059936"/>
            <a:ext cx="475488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 i="0">
                <a:solidFill>
                  <a:srgbClr val="FFFFFF"/>
                </a:solidFill>
                <a:latin typeface="Calibri"/>
              </a:defRPr>
            </a:pPr>
            <a: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61872" y="4096512"/>
            <a:ext cx="2606039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 i="0">
                <a:solidFill>
                  <a:srgbClr val="0EA5E9"/>
                </a:solidFill>
                <a:latin typeface="Cambria"/>
              </a:defRPr>
            </a:pPr>
            <a:r>
              <a:t>React JS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4709160"/>
            <a:ext cx="32004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Interactive UI components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389120" y="3840480"/>
            <a:ext cx="3566160" cy="2331720"/>
          </a:xfrm>
          <a:prstGeom prst="roundRect">
            <a:avLst/>
          </a:prstGeom>
          <a:solidFill>
            <a:srgbClr val="ECFDF5"/>
          </a:solidFill>
          <a:ln w="19050">
            <a:solidFill>
              <a:srgbClr val="3C87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572000" y="4041648"/>
            <a:ext cx="475488" cy="475488"/>
          </a:xfrm>
          <a:prstGeom prst="ellipse">
            <a:avLst/>
          </a:prstGeom>
          <a:solidFill>
            <a:srgbClr val="3C87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572000" y="4059936"/>
            <a:ext cx="475488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 i="0">
                <a:solidFill>
                  <a:srgbClr val="FFFFFF"/>
                </a:solidFill>
                <a:latin typeface="Calibri"/>
              </a:defRPr>
            </a:pPr>
            <a:r>
              <a:t>05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193792" y="4096512"/>
            <a:ext cx="2606039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 i="0">
                <a:solidFill>
                  <a:srgbClr val="3C873A"/>
                </a:solidFill>
                <a:latin typeface="Cambria"/>
              </a:defRPr>
            </a:pPr>
            <a:r>
              <a:t>Node.js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72000" y="4709160"/>
            <a:ext cx="32004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Server-side JavaScript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321040" y="3840480"/>
            <a:ext cx="3566160" cy="2331720"/>
          </a:xfrm>
          <a:prstGeom prst="roundRect">
            <a:avLst/>
          </a:prstGeom>
          <a:solidFill>
            <a:srgbClr val="F0FDF4"/>
          </a:solidFill>
          <a:ln w="19050">
            <a:solidFill>
              <a:srgbClr val="4DB3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8503919" y="4041648"/>
            <a:ext cx="475488" cy="475488"/>
          </a:xfrm>
          <a:prstGeom prst="ellipse">
            <a:avLst/>
          </a:prstGeom>
          <a:solidFill>
            <a:srgbClr val="4DB3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503919" y="4059936"/>
            <a:ext cx="475488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 i="0">
                <a:solidFill>
                  <a:srgbClr val="FFFFFF"/>
                </a:solidFill>
                <a:latin typeface="Calibri"/>
              </a:defRPr>
            </a:pPr>
            <a:r>
              <a:t>06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125712" y="4096512"/>
            <a:ext cx="2606039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 i="0">
                <a:solidFill>
                  <a:srgbClr val="4DB33D"/>
                </a:solidFill>
                <a:latin typeface="Cambria"/>
              </a:defRPr>
            </a:pPr>
            <a:r>
              <a:t>MongoDB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503919" y="4709160"/>
            <a:ext cx="32004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NoSQL document database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455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0EA5E9"/>
                </a:solidFill>
                <a:latin typeface="Cambria"/>
              </a:defRPr>
            </a:pPr>
            <a:r>
              <a:t>React Components &amp; JSX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24128"/>
            <a:ext cx="112745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64748B"/>
                </a:solidFill>
                <a:latin typeface="Calibri"/>
              </a:defRPr>
            </a:pPr>
            <a:r>
              <a:t>Components are the building blocks of a React app. JSX lets you write HTML inside JavaScript.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508760"/>
            <a:ext cx="5486400" cy="484632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1600200"/>
            <a:ext cx="52120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22D3EE"/>
                </a:solidFill>
                <a:latin typeface="Cambria"/>
              </a:defRPr>
            </a:pPr>
            <a:r>
              <a:t>ClassComponent.jsx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2011680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6B7280"/>
                </a:solidFill>
                <a:latin typeface="Courier New"/>
              </a:defRPr>
            </a:pPr>
            <a:r>
              <a:t>// Class Component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295144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class Counter extends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2578608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  React.Component {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2862072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constructor(props) {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3145536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  super(props);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3429000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  this.state={count:0};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712464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}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995928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  render() {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4279392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  return (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4562856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    &lt;button onClick={()=&gt;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4846320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      this.setState({count: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5129784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        this.state.count+1})}&gt;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5413248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      {this.state.count}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4360" y="5696712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    &lt;/button&gt;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" y="5980176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  );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4360" y="6263640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}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4360" y="6547104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}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309360" y="1508760"/>
            <a:ext cx="5486400" cy="484632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46520" y="1600200"/>
            <a:ext cx="52120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22D3EE"/>
                </a:solidFill>
                <a:latin typeface="Cambria"/>
              </a:defRPr>
            </a:pPr>
            <a:r>
              <a:t>FuncComponent.jsx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2011680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6B7280"/>
                </a:solidFill>
                <a:latin typeface="Courier New"/>
              </a:defRPr>
            </a:pPr>
            <a:r>
              <a:t>// Functional Component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2295144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import {useState} from 'react';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6520" y="2578608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</a:p>
        </p:txBody>
      </p:sp>
      <p:sp>
        <p:nvSpPr>
          <p:cNvPr id="28" name="TextBox 27"/>
          <p:cNvSpPr txBox="1"/>
          <p:nvPr/>
        </p:nvSpPr>
        <p:spPr>
          <a:xfrm>
            <a:off x="6446520" y="2862072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function Counter() {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46520" y="3145536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const [count, setCount]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46520" y="3429000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  = useState(0);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46520" y="3712464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</a:p>
        </p:txBody>
      </p:sp>
      <p:sp>
        <p:nvSpPr>
          <p:cNvPr id="32" name="TextBox 31"/>
          <p:cNvSpPr txBox="1"/>
          <p:nvPr/>
        </p:nvSpPr>
        <p:spPr>
          <a:xfrm>
            <a:off x="6446520" y="3995928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return (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46520" y="4279392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  &lt;div&gt;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46520" y="4562856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    &lt;p&gt;Count: {count}&lt;/p&gt;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46520" y="4846320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    &lt;button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46520" y="5129784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      onClick={()=&gt;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46520" y="5413248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        setCount(count+1)}&gt;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46520" y="5696712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      Click Me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46520" y="5980176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    &lt;/button&gt;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46520" y="6263640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  &lt;/div&gt;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46520" y="6547104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);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46520" y="6830568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}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455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0EA5E9"/>
                </a:solidFill>
                <a:latin typeface="Cambria"/>
              </a:defRPr>
            </a:pPr>
            <a:r>
              <a:t>State, Props &amp; Hooks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" y="1188720"/>
            <a:ext cx="3611880" cy="5303520"/>
          </a:xfrm>
          <a:prstGeom prst="roundRect">
            <a:avLst/>
          </a:prstGeom>
          <a:solidFill>
            <a:srgbClr val="E0F2FE"/>
          </a:solidFill>
          <a:ln w="19050">
            <a:solidFill>
              <a:srgbClr val="0EA5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188720"/>
            <a:ext cx="3611880" cy="59436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800" b="1">
                <a:solidFill>
                  <a:srgbClr val="FFFFFF"/>
                </a:solidFill>
                <a:latin typeface="Cambria"/>
              </a:defRPr>
            </a:pPr>
            <a:r>
              <a:t>Props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938528"/>
            <a:ext cx="32461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ourier New"/>
              </a:defRPr>
            </a:pPr>
            <a:r>
              <a:t>Data passed parent→child</a:t>
            </a:r>
            <a:br/>
            <a:r>
              <a:t>Read-only, like function args</a:t>
            </a:r>
            <a:br/>
            <a:br/>
            <a:r>
              <a:t>Example:</a:t>
            </a:r>
            <a:br/>
            <a:r>
              <a:t>&lt;Card title="Hello"</a:t>
            </a:r>
            <a:br/>
            <a:r>
              <a:t>  count={5} /&gt;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0" y="1188720"/>
            <a:ext cx="3611880" cy="5303520"/>
          </a:xfrm>
          <a:prstGeom prst="roundRect">
            <a:avLst/>
          </a:prstGeom>
          <a:solidFill>
            <a:srgbClr val="EEF2FF"/>
          </a:solidFill>
          <a:ln w="19050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389120" y="1188720"/>
            <a:ext cx="3611880" cy="59436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800" b="1">
                <a:solidFill>
                  <a:srgbClr val="FFFFFF"/>
                </a:solidFill>
                <a:latin typeface="Cambria"/>
              </a:defRPr>
            </a:pPr>
            <a:r>
              <a:t>State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0" y="1938528"/>
            <a:ext cx="32461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ourier New"/>
              </a:defRPr>
            </a:pPr>
            <a:r>
              <a:t>Data managed inside a component</a:t>
            </a:r>
            <a:br/>
            <a:r>
              <a:t>Changing state re-renders UI</a:t>
            </a:r>
            <a:br/>
            <a:br/>
            <a:r>
              <a:t>Example:</a:t>
            </a:r>
            <a:br/>
            <a:r>
              <a:t>const [n, setN] =</a:t>
            </a:r>
            <a:br/>
            <a:r>
              <a:t>  useState(0);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321040" y="1188720"/>
            <a:ext cx="3611880" cy="5303520"/>
          </a:xfrm>
          <a:prstGeom prst="roundRect">
            <a:avLst/>
          </a:prstGeom>
          <a:solidFill>
            <a:srgbClr val="ECFDF5"/>
          </a:solidFill>
          <a:ln w="1905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321040" y="1188720"/>
            <a:ext cx="3611880" cy="59436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800" b="1">
                <a:solidFill>
                  <a:srgbClr val="FFFFFF"/>
                </a:solidFill>
                <a:latin typeface="Cambria"/>
              </a:defRPr>
            </a:pPr>
            <a:r>
              <a:t>Hooks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03919" y="1938528"/>
            <a:ext cx="32461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ourier New"/>
              </a:defRPr>
            </a:pPr>
            <a:r>
              <a:t>Functions starting with 'use'</a:t>
            </a:r>
            <a:br/>
            <a:r>
              <a:t>useState — manage state</a:t>
            </a:r>
            <a:br/>
            <a:r>
              <a:t>useEffect — run side effects</a:t>
            </a:r>
            <a:br/>
            <a:r>
              <a:t>useContext — global data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C87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20040"/>
            <a:ext cx="1828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800" b="1" i="0">
                <a:solidFill>
                  <a:srgbClr val="FFFFFF"/>
                </a:solidFill>
                <a:latin typeface="Cambria"/>
              </a:defRPr>
            </a:pPr>
            <a:r>
              <a:t>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908792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0" b="1" i="0">
                <a:solidFill>
                  <a:srgbClr val="D1FAE5"/>
                </a:solidFill>
                <a:latin typeface="Cambria"/>
              </a:defRPr>
            </a:pPr>
            <a:r>
              <a:t>Node.js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566160"/>
            <a:ext cx="1090879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 i="0">
                <a:solidFill>
                  <a:srgbClr val="D1FAE5"/>
                </a:solidFill>
                <a:latin typeface="Calibri"/>
              </a:defRPr>
            </a:pPr>
            <a:r>
              <a:t>JavaScript on the Server Side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343400"/>
            <a:ext cx="10908792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0" i="1">
                <a:solidFill>
                  <a:srgbClr val="D1FAE5"/>
                </a:solidFill>
                <a:latin typeface="Calibri"/>
              </a:defRPr>
            </a:pPr>
            <a:r>
              <a:t>Built on Chrome's V8 JavaScript Engine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455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3C873A"/>
                </a:solidFill>
                <a:latin typeface="Cambria"/>
              </a:defRPr>
            </a:pPr>
            <a:r>
              <a:t>What is Node.js?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6217920" cy="804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1F2937"/>
                </a:solidFill>
                <a:latin typeface="Calibri"/>
              </a:defRPr>
            </a:pPr>
            <a:r>
              <a:t>Node.js is a runtime that lets JavaScript run outside the browser — on the server. It's ideal for building APIs, web servers, and real-time apps.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057400"/>
            <a:ext cx="621792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1F2937"/>
                </a:solidFill>
                <a:latin typeface="Calibri"/>
              </a:defRPr>
            </a:pPr>
            <a:r>
              <a:t>  •  Runs JavaScript on the server (not just browsers)</a:t>
            </a:r>
          </a:p>
          <a:p>
            <a:pPr>
              <a:spcAft>
                <a:spcPts val="400"/>
              </a:spcAft>
              <a:defRPr sz="1300">
                <a:solidFill>
                  <a:srgbClr val="1F2937"/>
                </a:solidFill>
                <a:latin typeface="Calibri"/>
              </a:defRPr>
            </a:pPr>
            <a:r>
              <a:t>  •  Built on V8 engine — extremely fast code execution</a:t>
            </a:r>
          </a:p>
          <a:p>
            <a:pPr>
              <a:spcAft>
                <a:spcPts val="400"/>
              </a:spcAft>
              <a:defRPr sz="1300">
                <a:solidFill>
                  <a:srgbClr val="1F2937"/>
                </a:solidFill>
                <a:latin typeface="Calibri"/>
              </a:defRPr>
            </a:pPr>
            <a:r>
              <a:t>  •  Non-blocking I/O: handles thousands of requests simultaneously</a:t>
            </a:r>
          </a:p>
          <a:p>
            <a:pPr>
              <a:spcAft>
                <a:spcPts val="400"/>
              </a:spcAft>
              <a:defRPr sz="1300">
                <a:solidFill>
                  <a:srgbClr val="1F2937"/>
                </a:solidFill>
                <a:latin typeface="Calibri"/>
              </a:defRPr>
            </a:pPr>
            <a:r>
              <a:t>  •  npm: access 2 million+ open-source packages</a:t>
            </a:r>
          </a:p>
          <a:p>
            <a:pPr>
              <a:spcAft>
                <a:spcPts val="400"/>
              </a:spcAft>
              <a:defRPr sz="1300">
                <a:solidFill>
                  <a:srgbClr val="1F2937"/>
                </a:solidFill>
                <a:latin typeface="Calibri"/>
              </a:defRPr>
            </a:pPr>
            <a:r>
              <a:t>  •  Same language (JavaScript) on frontend AND backend</a:t>
            </a:r>
          </a:p>
          <a:p>
            <a:pPr>
              <a:spcAft>
                <a:spcPts val="400"/>
              </a:spcAft>
              <a:defRPr sz="1300">
                <a:solidFill>
                  <a:srgbClr val="1F2937"/>
                </a:solidFill>
                <a:latin typeface="Calibri"/>
              </a:defRPr>
            </a:pPr>
            <a:r>
              <a:t>  •  Powers Netflix, LinkedIn, PayPal, and Uber backends</a:t>
            </a:r>
          </a:p>
        </p:txBody>
      </p:sp>
      <p:sp>
        <p:nvSpPr>
          <p:cNvPr id="5" name="Rectangle 4"/>
          <p:cNvSpPr/>
          <p:nvPr/>
        </p:nvSpPr>
        <p:spPr>
          <a:xfrm>
            <a:off x="7132320" y="1005840"/>
            <a:ext cx="4663440" cy="539496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269480" y="1097280"/>
            <a:ext cx="4389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22D3EE"/>
                </a:solidFill>
                <a:latin typeface="Cambria"/>
              </a:defRPr>
            </a:pPr>
            <a:r>
              <a:t>server.js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69480" y="1508760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6B7280"/>
                </a:solidFill>
                <a:latin typeface="Courier New"/>
              </a:defRPr>
            </a:pPr>
            <a:r>
              <a:t>// Simple HTTP Server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69480" y="1792224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const http =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69480" y="2075688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require('http');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69480" y="2359152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</a:p>
        </p:txBody>
      </p:sp>
      <p:sp>
        <p:nvSpPr>
          <p:cNvPr id="11" name="TextBox 10"/>
          <p:cNvSpPr txBox="1"/>
          <p:nvPr/>
        </p:nvSpPr>
        <p:spPr>
          <a:xfrm>
            <a:off x="7269480" y="2642616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const server =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69480" y="2926080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http.createServer(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69480" y="3209544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(req, res) =&gt; {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69480" y="3493008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  res.writeHead(200);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69480" y="3776472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  res.end(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69480" y="4059936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    'Hello from Node!');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69480" y="4343400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});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269480" y="4626864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</a:p>
        </p:txBody>
      </p:sp>
      <p:sp>
        <p:nvSpPr>
          <p:cNvPr id="19" name="TextBox 18"/>
          <p:cNvSpPr txBox="1"/>
          <p:nvPr/>
        </p:nvSpPr>
        <p:spPr>
          <a:xfrm>
            <a:off x="7269480" y="4910328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server.listen(3000,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69480" y="5193792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() =&gt; console.log(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69480" y="5477256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  'Server running...'));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455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3C873A"/>
                </a:solidFill>
                <a:latin typeface="Cambria"/>
              </a:defRPr>
            </a:pPr>
            <a:r>
              <a:t>Express.js — Node.js Web Framework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24128"/>
            <a:ext cx="112745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1F2937"/>
                </a:solidFill>
                <a:latin typeface="Calibri"/>
              </a:defRPr>
            </a:pPr>
            <a:r>
              <a:t>Express.js makes it easy to build REST APIs and web servers on top of Node.js.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572768"/>
            <a:ext cx="1417320" cy="804672"/>
          </a:xfrm>
          <a:prstGeom prst="round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FFFFFF"/>
                </a:solidFill>
                <a:latin typeface="Calibri"/>
              </a:defRPr>
            </a:pPr>
            <a:r>
              <a:t>GET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400" y="1755648"/>
            <a:ext cx="4389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1F2937"/>
                </a:solidFill>
                <a:latin typeface="Calibri"/>
              </a:defRPr>
            </a:pPr>
            <a:r>
              <a:t>Retrieve / read data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2743200"/>
            <a:ext cx="1417320" cy="804672"/>
          </a:xfrm>
          <a:prstGeom prst="round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FFFFFF"/>
                </a:solidFill>
                <a:latin typeface="Calibri"/>
              </a:defRPr>
            </a:pPr>
            <a:r>
              <a:t>POST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57400" y="2926080"/>
            <a:ext cx="4389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1F2937"/>
                </a:solidFill>
                <a:latin typeface="Calibri"/>
              </a:defRPr>
            </a:pPr>
            <a:r>
              <a:t>Create new data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3913632"/>
            <a:ext cx="1417320" cy="804672"/>
          </a:xfrm>
          <a:prstGeom prst="round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FFFFFF"/>
                </a:solidFill>
                <a:latin typeface="Calibri"/>
              </a:defRPr>
            </a:pPr>
            <a:r>
              <a:t>PUT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7400" y="4096512"/>
            <a:ext cx="4389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1F2937"/>
                </a:solidFill>
                <a:latin typeface="Calibri"/>
              </a:defRPr>
            </a:pPr>
            <a:r>
              <a:t>Update existing data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5084064"/>
            <a:ext cx="1417320" cy="804672"/>
          </a:xfrm>
          <a:prstGeom prst="round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FFFFFF"/>
                </a:solidFill>
                <a:latin typeface="Calibri"/>
              </a:defRPr>
            </a:pPr>
            <a:r>
              <a:t>DELETE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57400" y="5266944"/>
            <a:ext cx="4389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1F2937"/>
                </a:solidFill>
                <a:latin typeface="Calibri"/>
              </a:defRPr>
            </a:pPr>
            <a:r>
              <a:t>Remove data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09360" y="1005840"/>
            <a:ext cx="5577840" cy="539496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46520" y="1097280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22D3EE"/>
                </a:solidFill>
                <a:latin typeface="Cambria"/>
              </a:defRPr>
            </a:pPr>
            <a:r>
              <a:t>app.js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1508760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const express = require('express');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1792224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const app = express();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2075688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app.use(express.json());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2359152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</a:p>
        </p:txBody>
      </p:sp>
      <p:sp>
        <p:nvSpPr>
          <p:cNvPr id="18" name="TextBox 17"/>
          <p:cNvSpPr txBox="1"/>
          <p:nvPr/>
        </p:nvSpPr>
        <p:spPr>
          <a:xfrm>
            <a:off x="6446520" y="2642616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6B7280"/>
                </a:solidFill>
                <a:latin typeface="Courier New"/>
              </a:defRPr>
            </a:pPr>
            <a:r>
              <a:t>// GET all users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926080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app.get('/users',(req,res)=&gt;{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3209544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res.json({users:[...]});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3493008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});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776472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</a:p>
        </p:txBody>
      </p:sp>
      <p:sp>
        <p:nvSpPr>
          <p:cNvPr id="23" name="TextBox 22"/>
          <p:cNvSpPr txBox="1"/>
          <p:nvPr/>
        </p:nvSpPr>
        <p:spPr>
          <a:xfrm>
            <a:off x="6446520" y="4059936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6B7280"/>
                </a:solidFill>
                <a:latin typeface="Courier New"/>
              </a:defRPr>
            </a:pPr>
            <a:r>
              <a:t>// POST create user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4343400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app.post('/users',(req,res)=&gt;{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4626864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const user = req.body;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4910328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6B7280"/>
                </a:solidFill>
                <a:latin typeface="Courier New"/>
              </a:defRPr>
            </a:pPr>
            <a:r>
              <a:t>  // save to DB...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6520" y="5193792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res.status(201).json(user);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46520" y="5477256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});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46520" y="5760720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</a:p>
        </p:txBody>
      </p:sp>
      <p:sp>
        <p:nvSpPr>
          <p:cNvPr id="30" name="TextBox 29"/>
          <p:cNvSpPr txBox="1"/>
          <p:nvPr/>
        </p:nvSpPr>
        <p:spPr>
          <a:xfrm>
            <a:off x="6446520" y="6044184"/>
            <a:ext cx="5303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app.listen(3000);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AA5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20040"/>
            <a:ext cx="1828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800" b="1" i="0">
                <a:solidFill>
                  <a:srgbClr val="FFFFFF"/>
                </a:solidFill>
                <a:latin typeface="Cambria"/>
              </a:defRPr>
            </a:pPr>
            <a:r>
              <a:t>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908792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0" b="1" i="0">
                <a:solidFill>
                  <a:srgbClr val="D1FAE5"/>
                </a:solidFill>
                <a:latin typeface="Cambria"/>
              </a:defRPr>
            </a:pPr>
            <a:r>
              <a:t>MongoDB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566160"/>
            <a:ext cx="1090879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 i="0">
                <a:solidFill>
                  <a:srgbClr val="D1FAE5"/>
                </a:solidFill>
                <a:latin typeface="Calibri"/>
              </a:defRPr>
            </a:pPr>
            <a:r>
              <a:t>A Flexible NoSQL Document Database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343400"/>
            <a:ext cx="10908792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0" i="1">
                <a:solidFill>
                  <a:srgbClr val="D1FAE5"/>
                </a:solidFill>
                <a:latin typeface="Calibri"/>
              </a:defRPr>
            </a:pPr>
            <a:r>
              <a:t>Schema-free  ·  Scalable  ·  JSON-like Documents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455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4DB33D"/>
                </a:solidFill>
                <a:latin typeface="Cambria"/>
              </a:defRPr>
            </a:pPr>
            <a:r>
              <a:t>What is MongoDB?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5943600" cy="804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1F2937"/>
                </a:solidFill>
                <a:latin typeface="Calibri"/>
              </a:defRPr>
            </a:pPr>
            <a:r>
              <a:t>MongoDB is a NoSQL database that stores data as flexible JSON-like documents instead of traditional rows and columns. Perfect for scalable web apps.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057400"/>
            <a:ext cx="59436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250">
                <a:solidFill>
                  <a:srgbClr val="1F2937"/>
                </a:solidFill>
                <a:latin typeface="Calibri"/>
              </a:defRPr>
            </a:pPr>
            <a:r>
              <a:t>  •  Stores data as BSON (Binary JSON) documents</a:t>
            </a:r>
          </a:p>
          <a:p>
            <a:pPr>
              <a:spcAft>
                <a:spcPts val="400"/>
              </a:spcAft>
              <a:defRPr sz="1250">
                <a:solidFill>
                  <a:srgbClr val="1F2937"/>
                </a:solidFill>
                <a:latin typeface="Calibri"/>
              </a:defRPr>
            </a:pPr>
            <a:r>
              <a:t>  •  Collections instead of tables; documents instead of rows</a:t>
            </a:r>
          </a:p>
          <a:p>
            <a:pPr>
              <a:spcAft>
                <a:spcPts val="400"/>
              </a:spcAft>
              <a:defRPr sz="1250">
                <a:solidFill>
                  <a:srgbClr val="1F2937"/>
                </a:solidFill>
                <a:latin typeface="Calibri"/>
              </a:defRPr>
            </a:pPr>
            <a:r>
              <a:t>  •  Schema-flexible: each document can have different fields</a:t>
            </a:r>
          </a:p>
          <a:p>
            <a:pPr>
              <a:spcAft>
                <a:spcPts val="400"/>
              </a:spcAft>
              <a:defRPr sz="1250">
                <a:solidFill>
                  <a:srgbClr val="1F2937"/>
                </a:solidFill>
                <a:latin typeface="Calibri"/>
              </a:defRPr>
            </a:pPr>
            <a:r>
              <a:t>  •  Horizontally scalable — easy to add more servers</a:t>
            </a:r>
          </a:p>
          <a:p>
            <a:pPr>
              <a:spcAft>
                <a:spcPts val="400"/>
              </a:spcAft>
              <a:defRPr sz="1250">
                <a:solidFill>
                  <a:srgbClr val="1F2937"/>
                </a:solidFill>
                <a:latin typeface="Calibri"/>
              </a:defRPr>
            </a:pPr>
            <a:r>
              <a:t>  •  Powerful queries, aggregations, and indexing</a:t>
            </a:r>
          </a:p>
          <a:p>
            <a:pPr>
              <a:spcAft>
                <a:spcPts val="400"/>
              </a:spcAft>
              <a:defRPr sz="1250">
                <a:solidFill>
                  <a:srgbClr val="1F2937"/>
                </a:solidFill>
                <a:latin typeface="Calibri"/>
              </a:defRPr>
            </a:pPr>
            <a:r>
              <a:t>  •  Works seamlessly with JavaScript &amp; Node.js (MERN stack)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0" y="1005840"/>
            <a:ext cx="5303520" cy="539496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720840" y="1097280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22D3EE"/>
                </a:solidFill>
                <a:latin typeface="Cambria"/>
              </a:defRPr>
            </a:pPr>
            <a:r>
              <a:t>document.json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20840" y="1508760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6B7280"/>
                </a:solidFill>
                <a:latin typeface="Courier New"/>
              </a:defRPr>
            </a:pPr>
            <a:r>
              <a:t>// MongoDB Document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20840" y="1792224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4ADE80"/>
                </a:solidFill>
                <a:latin typeface="Courier New"/>
              </a:defRPr>
            </a:pPr>
            <a:r>
              <a:t>{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20840" y="2075688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CD34D"/>
                </a:solidFill>
                <a:latin typeface="Courier New"/>
              </a:defRPr>
            </a:pPr>
            <a:r>
              <a:t>  _id: ObjectId('64a...'),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20840" y="2359152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name: 'Alice Johnson',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20840" y="2642616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email: 'alice@mail.com',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20840" y="2926080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CD34D"/>
                </a:solidFill>
                <a:latin typeface="Courier New"/>
              </a:defRPr>
            </a:pPr>
            <a:r>
              <a:t>  age: 25,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20840" y="3209544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4ADE80"/>
                </a:solidFill>
                <a:latin typeface="Courier New"/>
              </a:defRPr>
            </a:pPr>
            <a:r>
              <a:t>  skills: [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20840" y="3493008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  'HTML','CSS','React'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20840" y="3776472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4ADE80"/>
                </a:solidFill>
                <a:latin typeface="Courier New"/>
              </a:defRPr>
            </a:pPr>
            <a:r>
              <a:t>  ],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20840" y="4059936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4ADE80"/>
                </a:solidFill>
                <a:latin typeface="Courier New"/>
              </a:defRPr>
            </a:pPr>
            <a:r>
              <a:t>  address: {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20840" y="4343400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  city: 'Hyderabad',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20840" y="4626864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    state: 'Telangana'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20840" y="4910328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4ADE80"/>
                </a:solidFill>
                <a:latin typeface="Courier New"/>
              </a:defRPr>
            </a:pPr>
            <a:r>
              <a:t>  },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20840" y="5193792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CD34D"/>
                </a:solidFill>
                <a:latin typeface="Courier New"/>
              </a:defRPr>
            </a:pPr>
            <a:r>
              <a:t>  createdAt: ISODate()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20840" y="5477256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4ADE80"/>
                </a:solidFill>
                <a:latin typeface="Courier New"/>
              </a:defRPr>
            </a:pPr>
            <a:r>
              <a:t>}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455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4DB33D"/>
                </a:solidFill>
                <a:latin typeface="Cambria"/>
              </a:defRPr>
            </a:pPr>
            <a:r>
              <a:t>MongoDB vs SQL Databases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05840"/>
            <a:ext cx="1127455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64748B"/>
                </a:solidFill>
                <a:latin typeface="Calibri"/>
              </a:defRPr>
            </a:pPr>
            <a:r>
              <a:t>Choosing the right database depends on your data structure and scalability needs: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463040"/>
            <a:ext cx="5394960" cy="548640"/>
          </a:xfrm>
          <a:prstGeom prst="rect">
            <a:avLst/>
          </a:prstGeom>
          <a:solidFill>
            <a:srgbClr val="4DB3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FFFFFF"/>
                </a:solidFill>
                <a:latin typeface="Cambria"/>
              </a:defRPr>
            </a:pPr>
            <a:r>
              <a:t>MongoDB (NoSQL)</a:t>
            </a:r>
          </a:p>
        </p:txBody>
      </p:sp>
      <p:sp>
        <p:nvSpPr>
          <p:cNvPr id="5" name="Rectangle 4"/>
          <p:cNvSpPr/>
          <p:nvPr/>
        </p:nvSpPr>
        <p:spPr>
          <a:xfrm>
            <a:off x="5989320" y="1463040"/>
            <a:ext cx="5806440" cy="54864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FFFFFF"/>
                </a:solidFill>
                <a:latin typeface="Cambria"/>
              </a:defRPr>
            </a:pPr>
            <a:r>
              <a:t>SQL Database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2103120"/>
            <a:ext cx="5394960" cy="566928"/>
          </a:xfrm>
          <a:prstGeom prst="rect">
            <a:avLst/>
          </a:prstGeom>
          <a:solidFill>
            <a:srgbClr val="F0F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989320" y="2103120"/>
            <a:ext cx="5806440" cy="566928"/>
          </a:xfrm>
          <a:prstGeom prst="rect">
            <a:avLst/>
          </a:prstGeom>
          <a:solidFill>
            <a:srgbClr val="F0F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21792" y="2194560"/>
            <a:ext cx="50749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Document-based (JSON)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44768" y="2194560"/>
            <a:ext cx="54864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Table-based (rows &amp; columns)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2724912"/>
            <a:ext cx="5394960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989320" y="2724912"/>
            <a:ext cx="5806440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1792" y="2816352"/>
            <a:ext cx="50749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Flexible schema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44768" y="2816352"/>
            <a:ext cx="54864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Fixed schema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200" y="3346704"/>
            <a:ext cx="5394960" cy="566928"/>
          </a:xfrm>
          <a:prstGeom prst="rect">
            <a:avLst/>
          </a:prstGeom>
          <a:solidFill>
            <a:srgbClr val="F0F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989320" y="3346704"/>
            <a:ext cx="5806440" cy="566928"/>
          </a:xfrm>
          <a:prstGeom prst="rect">
            <a:avLst/>
          </a:prstGeom>
          <a:solidFill>
            <a:srgbClr val="F0F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21792" y="3438144"/>
            <a:ext cx="50749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Collections &amp; Documents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44768" y="3438144"/>
            <a:ext cx="54864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Tables &amp; Rows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3968496"/>
            <a:ext cx="5394960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989320" y="3968496"/>
            <a:ext cx="5806440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21792" y="4059935"/>
            <a:ext cx="50749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ObjectId (_id)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44768" y="4059935"/>
            <a:ext cx="54864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Integer primary key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4590288"/>
            <a:ext cx="5394960" cy="566928"/>
          </a:xfrm>
          <a:prstGeom prst="rect">
            <a:avLst/>
          </a:prstGeom>
          <a:solidFill>
            <a:srgbClr val="F0F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989320" y="4590288"/>
            <a:ext cx="5806440" cy="566928"/>
          </a:xfrm>
          <a:prstGeom prst="rect">
            <a:avLst/>
          </a:prstGeom>
          <a:solidFill>
            <a:srgbClr val="F0F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21792" y="4681727"/>
            <a:ext cx="50749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Horizontal scaling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44768" y="4681727"/>
            <a:ext cx="54864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Vertical scaling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" y="5212080"/>
            <a:ext cx="5394960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5989320" y="5212080"/>
            <a:ext cx="5806440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21792" y="5303520"/>
            <a:ext cx="50749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MongoDB Query Language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44768" y="5303520"/>
            <a:ext cx="54864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SQL (Structured Query Language)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57200" y="5833872"/>
            <a:ext cx="5394960" cy="566928"/>
          </a:xfrm>
          <a:prstGeom prst="rect">
            <a:avLst/>
          </a:prstGeom>
          <a:solidFill>
            <a:srgbClr val="F0F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5989320" y="5833872"/>
            <a:ext cx="5806440" cy="566928"/>
          </a:xfrm>
          <a:prstGeom prst="rect">
            <a:avLst/>
          </a:prstGeom>
          <a:solidFill>
            <a:srgbClr val="F0F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21792" y="5925312"/>
            <a:ext cx="50749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1F2937"/>
                </a:solidFill>
                <a:latin typeface="Calibri"/>
              </a:defRPr>
            </a:pPr>
            <a:r>
              <a:t>Best for: dynamic data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44768" y="5925312"/>
            <a:ext cx="54864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1F2937"/>
                </a:solidFill>
                <a:latin typeface="Calibri"/>
              </a:defRPr>
            </a:pPr>
            <a:r>
              <a:t>Best for: structured/relational data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455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 i="0">
                <a:solidFill>
                  <a:srgbClr val="1E3A5F"/>
                </a:solidFill>
                <a:latin typeface="Cambria"/>
              </a:defRPr>
            </a:pPr>
            <a:r>
              <a:t>MERN Stack — Full Stack Architecture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05840"/>
            <a:ext cx="112745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64748B"/>
                </a:solidFill>
                <a:latin typeface="Calibri"/>
              </a:defRPr>
            </a:pPr>
            <a:r>
              <a:t>MERN combines MongoDB, Express.js, React, and Node.js to build complete web applications.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600200"/>
            <a:ext cx="2606040" cy="4206240"/>
          </a:xfrm>
          <a:prstGeom prst="roundRect">
            <a:avLst/>
          </a:prstGeom>
          <a:solidFill>
            <a:srgbClr val="E0F2FE"/>
          </a:solidFill>
          <a:ln w="25400">
            <a:solidFill>
              <a:srgbClr val="0EA5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371600" y="1828800"/>
            <a:ext cx="960120" cy="96012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47088"/>
            <a:ext cx="9601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 i="0">
                <a:solidFill>
                  <a:srgbClr val="FFFFFF"/>
                </a:solidFill>
                <a:latin typeface="Cambria"/>
              </a:defRPr>
            </a:pPr>
            <a:r>
              <a:t>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971800"/>
            <a:ext cx="24231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 i="0">
                <a:solidFill>
                  <a:srgbClr val="0EA5E9"/>
                </a:solidFill>
                <a:latin typeface="Cambria"/>
              </a:defRPr>
            </a:pPr>
            <a:r>
              <a:t>React JS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3538728"/>
            <a:ext cx="23317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Frontend / View</a:t>
            </a:r>
            <a:br/>
            <a:r>
              <a:t>UI components &amp; state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46120" y="3520440"/>
            <a:ext cx="228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 i="0">
                <a:solidFill>
                  <a:srgbClr val="64748B"/>
                </a:solidFill>
                <a:latin typeface="Calibri"/>
              </a:defRPr>
            </a:pPr>
            <a:r>
              <a:t>→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29000" y="1600200"/>
            <a:ext cx="2606040" cy="4206240"/>
          </a:xfrm>
          <a:prstGeom prst="roundRect">
            <a:avLst/>
          </a:prstGeom>
          <a:solidFill>
            <a:srgbClr val="F0FDF4"/>
          </a:solidFill>
          <a:ln w="25400">
            <a:solidFill>
              <a:srgbClr val="22C5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4251960" y="1828800"/>
            <a:ext cx="960120" cy="960120"/>
          </a:xfrm>
          <a:prstGeom prst="ellipse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251960" y="1847088"/>
            <a:ext cx="9601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 i="0">
                <a:solidFill>
                  <a:srgbClr val="FFFFFF"/>
                </a:solidFill>
                <a:latin typeface="Cambria"/>
              </a:defRPr>
            </a:pPr>
            <a:r>
              <a:t>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20440" y="2971800"/>
            <a:ext cx="24231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 i="0">
                <a:solidFill>
                  <a:srgbClr val="22C55E"/>
                </a:solidFill>
                <a:latin typeface="Cambria"/>
              </a:defRPr>
            </a:pPr>
            <a:r>
              <a:t>Node.js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66160" y="3538728"/>
            <a:ext cx="23317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Server Runtime</a:t>
            </a:r>
            <a:br/>
            <a:r>
              <a:t>JavaScript on server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26479" y="3520440"/>
            <a:ext cx="228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 i="0">
                <a:solidFill>
                  <a:srgbClr val="64748B"/>
                </a:solidFill>
                <a:latin typeface="Calibri"/>
              </a:defRPr>
            </a:pPr>
            <a:r>
              <a:t>→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09359" y="1600200"/>
            <a:ext cx="2606040" cy="4206240"/>
          </a:xfrm>
          <a:prstGeom prst="roundRect">
            <a:avLst/>
          </a:prstGeom>
          <a:solidFill>
            <a:srgbClr val="ECFDF5"/>
          </a:solidFill>
          <a:ln w="25400">
            <a:solidFill>
              <a:srgbClr val="3C87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132320" y="1828800"/>
            <a:ext cx="960120" cy="960120"/>
          </a:xfrm>
          <a:prstGeom prst="ellipse">
            <a:avLst/>
          </a:prstGeom>
          <a:solidFill>
            <a:srgbClr val="3C87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132320" y="1847088"/>
            <a:ext cx="9601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 i="0">
                <a:solidFill>
                  <a:srgbClr val="FFFFFF"/>
                </a:solidFill>
                <a:latin typeface="Cambria"/>
              </a:defRPr>
            </a:pPr>
            <a:r>
              <a:t>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799" y="2971800"/>
            <a:ext cx="24231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 i="0">
                <a:solidFill>
                  <a:srgbClr val="3C873A"/>
                </a:solidFill>
                <a:latin typeface="Cambria"/>
              </a:defRPr>
            </a:pPr>
            <a:r>
              <a:t>Express.js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3538728"/>
            <a:ext cx="23317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API Framework</a:t>
            </a:r>
            <a:br/>
            <a:r>
              <a:t>Routes &amp; REST APIs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006840" y="3520440"/>
            <a:ext cx="228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 i="0">
                <a:solidFill>
                  <a:srgbClr val="64748B"/>
                </a:solidFill>
                <a:latin typeface="Calibri"/>
              </a:defRPr>
            </a:pPr>
            <a:r>
              <a:t>→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189719" y="1600200"/>
            <a:ext cx="2606040" cy="4206240"/>
          </a:xfrm>
          <a:prstGeom prst="roundRect">
            <a:avLst/>
          </a:prstGeom>
          <a:solidFill>
            <a:srgbClr val="F0FDF4"/>
          </a:solidFill>
          <a:ln w="25400">
            <a:solidFill>
              <a:srgbClr val="4DB3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10012680" y="1828800"/>
            <a:ext cx="960120" cy="960120"/>
          </a:xfrm>
          <a:prstGeom prst="ellipse">
            <a:avLst/>
          </a:prstGeom>
          <a:solidFill>
            <a:srgbClr val="4DB3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012680" y="1847088"/>
            <a:ext cx="9601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 i="0">
                <a:solidFill>
                  <a:srgbClr val="FFFFFF"/>
                </a:solidFill>
                <a:latin typeface="Cambria"/>
              </a:defRPr>
            </a:pPr>
            <a:r>
              <a:t>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281159" y="2971800"/>
            <a:ext cx="24231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 i="0">
                <a:solidFill>
                  <a:srgbClr val="4DB33D"/>
                </a:solidFill>
                <a:latin typeface="Cambria"/>
              </a:defRPr>
            </a:pPr>
            <a:r>
              <a:t>MongoDB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26880" y="3538728"/>
            <a:ext cx="23317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Database Layer</a:t>
            </a:r>
            <a:br/>
            <a:r>
              <a:t>Stores all data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57200" y="5943600"/>
            <a:ext cx="11274552" cy="59436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" y="6035040"/>
            <a:ext cx="1081735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 i="0">
                <a:solidFill>
                  <a:srgbClr val="1E3A5F"/>
                </a:solidFill>
                <a:latin typeface="Calibri"/>
              </a:defRPr>
            </a:pPr>
            <a:r>
              <a:t>User -&gt; React (Frontend) -&gt; Node.js + Express (Backend) -&gt; MongoDB (Database)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3A5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11480"/>
            <a:ext cx="11274552" cy="804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800" b="1" i="0">
                <a:solidFill>
                  <a:srgbClr val="FFFFFF"/>
                </a:solidFill>
                <a:latin typeface="Cambria"/>
              </a:defRPr>
            </a:pPr>
            <a:r>
              <a:t>You're Ready to Build the Web!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298448"/>
            <a:ext cx="11274552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0" i="0">
                <a:solidFill>
                  <a:srgbClr val="22D3EE"/>
                </a:solidFill>
                <a:latin typeface="Calibri"/>
              </a:defRPr>
            </a:pPr>
            <a:r>
              <a:t>Quick Recap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965960"/>
            <a:ext cx="3337560" cy="1920240"/>
          </a:xfrm>
          <a:prstGeom prst="roundRect">
            <a:avLst/>
          </a:prstGeom>
          <a:solidFill>
            <a:srgbClr val="E851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2194560"/>
            <a:ext cx="306324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 i="0">
                <a:solidFill>
                  <a:srgbClr val="FFFFFF"/>
                </a:solidFill>
                <a:latin typeface="Cambria"/>
              </a:defRPr>
            </a:pPr>
            <a:r>
              <a:t>HTML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880360"/>
            <a:ext cx="306324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 i="0">
                <a:solidFill>
                  <a:srgbClr val="FFFFFF"/>
                </a:solidFill>
                <a:latin typeface="Calibri"/>
              </a:defRPr>
            </a:pPr>
            <a:r>
              <a:t>Structure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34840" y="1965960"/>
            <a:ext cx="3337560" cy="1920240"/>
          </a:xfrm>
          <a:prstGeom prst="roundRect">
            <a:avLst/>
          </a:prstGeom>
          <a:solidFill>
            <a:srgbClr val="264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0" y="2194560"/>
            <a:ext cx="306324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 i="0">
                <a:solidFill>
                  <a:srgbClr val="FFFFFF"/>
                </a:solidFill>
                <a:latin typeface="Cambria"/>
              </a:defRPr>
            </a:pPr>
            <a:r>
              <a:t>CSS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2880360"/>
            <a:ext cx="306324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 i="0">
                <a:solidFill>
                  <a:srgbClr val="FFFFFF"/>
                </a:solidFill>
                <a:latin typeface="Calibri"/>
              </a:defRPr>
            </a:pPr>
            <a:r>
              <a:t>Styling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38160" y="1965960"/>
            <a:ext cx="3337560" cy="1920240"/>
          </a:xfrm>
          <a:prstGeom prst="roundRect">
            <a:avLst/>
          </a:prstGeom>
          <a:solidFill>
            <a:srgbClr val="7952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75320" y="2194560"/>
            <a:ext cx="306324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 i="0">
                <a:solidFill>
                  <a:srgbClr val="FFFFFF"/>
                </a:solidFill>
                <a:latin typeface="Cambria"/>
              </a:defRPr>
            </a:pPr>
            <a:r>
              <a:t>Bootstrap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75320" y="2880360"/>
            <a:ext cx="306324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 i="0">
                <a:solidFill>
                  <a:srgbClr val="FFFFFF"/>
                </a:solidFill>
                <a:latin typeface="Calibri"/>
              </a:defRPr>
            </a:pPr>
            <a:r>
              <a:t>Responsive UI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4206240"/>
            <a:ext cx="3337560" cy="192024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4434840"/>
            <a:ext cx="306324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 i="0">
                <a:solidFill>
                  <a:srgbClr val="FFFFFF"/>
                </a:solidFill>
                <a:latin typeface="Cambria"/>
              </a:defRPr>
            </a:pPr>
            <a:r>
              <a:t>React JS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5120640"/>
            <a:ext cx="306324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 i="0">
                <a:solidFill>
                  <a:srgbClr val="FFFFFF"/>
                </a:solidFill>
                <a:latin typeface="Calibri"/>
              </a:defRPr>
            </a:pPr>
            <a:r>
              <a:t>Components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434840" y="4206240"/>
            <a:ext cx="3337560" cy="1920240"/>
          </a:xfrm>
          <a:prstGeom prst="roundRect">
            <a:avLst/>
          </a:prstGeom>
          <a:solidFill>
            <a:srgbClr val="3C87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572000" y="4434840"/>
            <a:ext cx="306324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 i="0">
                <a:solidFill>
                  <a:srgbClr val="FFFFFF"/>
                </a:solidFill>
                <a:latin typeface="Cambria"/>
              </a:defRPr>
            </a:pPr>
            <a:r>
              <a:t>Node.js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0" y="5120640"/>
            <a:ext cx="306324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 i="0">
                <a:solidFill>
                  <a:srgbClr val="FFFFFF"/>
                </a:solidFill>
                <a:latin typeface="Calibri"/>
              </a:defRPr>
            </a:pPr>
            <a:r>
              <a:t>Backend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138160" y="4206240"/>
            <a:ext cx="3337560" cy="1920240"/>
          </a:xfrm>
          <a:prstGeom prst="roundRect">
            <a:avLst/>
          </a:prstGeom>
          <a:solidFill>
            <a:srgbClr val="4DB3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75320" y="4434840"/>
            <a:ext cx="306324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 i="0">
                <a:solidFill>
                  <a:srgbClr val="FFFFFF"/>
                </a:solidFill>
                <a:latin typeface="Cambria"/>
              </a:defRPr>
            </a:pPr>
            <a:r>
              <a:t>MongoDB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5120640"/>
            <a:ext cx="306324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 i="0">
                <a:solidFill>
                  <a:srgbClr val="FFFFFF"/>
                </a:solidFill>
                <a:latin typeface="Calibri"/>
              </a:defRPr>
            </a:pPr>
            <a:r>
              <a:t>Database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446520"/>
            <a:ext cx="1127455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 i="1">
                <a:solidFill>
                  <a:srgbClr val="7DD3FC"/>
                </a:solidFill>
                <a:latin typeface="Calibri"/>
              </a:defRPr>
            </a:pPr>
            <a:r>
              <a:t>Keep learning and keep building!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455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1E3A5F"/>
                </a:solidFill>
                <a:latin typeface="Cambria"/>
              </a:defRPr>
            </a:pPr>
            <a:r>
              <a:t>How Web Applications Work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51560"/>
            <a:ext cx="112745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64748B"/>
                </a:solidFill>
                <a:latin typeface="Calibri"/>
              </a:defRPr>
            </a:pPr>
            <a:r>
              <a:t>Modern web apps use a 3-tier architecture: Frontend → Backend → Database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74519"/>
            <a:ext cx="3520440" cy="4160520"/>
          </a:xfrm>
          <a:prstGeom prst="roundRect">
            <a:avLst/>
          </a:prstGeom>
          <a:solidFill>
            <a:srgbClr val="E0F2FE"/>
          </a:solidFill>
          <a:ln w="25400">
            <a:solidFill>
              <a:srgbClr val="0EA5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874519"/>
            <a:ext cx="3520440" cy="566928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FFFFFF"/>
                </a:solidFill>
                <a:latin typeface="Cambria"/>
              </a:defRPr>
            </a:pPr>
            <a:r>
              <a:t>FRONTEND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651760"/>
            <a:ext cx="315468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0" i="0">
                <a:solidFill>
                  <a:srgbClr val="1F2937"/>
                </a:solidFill>
                <a:latin typeface="Calibri"/>
              </a:defRPr>
            </a:pPr>
            <a:r>
              <a:t>React JS</a:t>
            </a:r>
            <a:br/>
            <a:r>
              <a:t>HTML + CSS</a:t>
            </a:r>
            <a:br/>
            <a:r>
              <a:t>Bootstrap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440679"/>
            <a:ext cx="31546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 i="1">
                <a:solidFill>
                  <a:srgbClr val="64748B"/>
                </a:solidFill>
                <a:latin typeface="Calibri"/>
              </a:defRPr>
            </a:pPr>
            <a:r>
              <a:t>User's browser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78808" y="3520439"/>
            <a:ext cx="3200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 i="0">
                <a:solidFill>
                  <a:srgbClr val="64748B"/>
                </a:solidFill>
                <a:latin typeface="Calibri"/>
              </a:defRPr>
            </a:pPr>
            <a:r>
              <a:t>→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34840" y="1874519"/>
            <a:ext cx="3520440" cy="4160520"/>
          </a:xfrm>
          <a:prstGeom prst="roundRect">
            <a:avLst/>
          </a:prstGeom>
          <a:solidFill>
            <a:srgbClr val="ECFDF5"/>
          </a:solidFill>
          <a:ln w="25400">
            <a:solidFill>
              <a:srgbClr val="3C87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434840" y="1874519"/>
            <a:ext cx="3520440" cy="566928"/>
          </a:xfrm>
          <a:prstGeom prst="rect">
            <a:avLst/>
          </a:prstGeom>
          <a:solidFill>
            <a:srgbClr val="3C87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FFFFFF"/>
                </a:solidFill>
                <a:latin typeface="Cambria"/>
              </a:defRPr>
            </a:pPr>
            <a:r>
              <a:t>BACKEND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17720" y="2651760"/>
            <a:ext cx="315468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0" i="0">
                <a:solidFill>
                  <a:srgbClr val="1F2937"/>
                </a:solidFill>
                <a:latin typeface="Calibri"/>
              </a:defRPr>
            </a:pPr>
            <a:r>
              <a:t>Node.js</a:t>
            </a:r>
            <a:br/>
            <a:r>
              <a:t>Express.js</a:t>
            </a:r>
            <a:br/>
            <a:r>
              <a:t>REST APIs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17720" y="5440679"/>
            <a:ext cx="31546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 i="1">
                <a:solidFill>
                  <a:srgbClr val="64748B"/>
                </a:solidFill>
                <a:latin typeface="Calibri"/>
              </a:defRPr>
            </a:pPr>
            <a:r>
              <a:t>Application logic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65007" y="3520439"/>
            <a:ext cx="3200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 i="0">
                <a:solidFill>
                  <a:srgbClr val="64748B"/>
                </a:solidFill>
                <a:latin typeface="Calibri"/>
              </a:defRPr>
            </a:pPr>
            <a:r>
              <a:t>→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321040" y="1874519"/>
            <a:ext cx="3520440" cy="4160520"/>
          </a:xfrm>
          <a:prstGeom prst="roundRect">
            <a:avLst/>
          </a:prstGeom>
          <a:solidFill>
            <a:srgbClr val="F0FDF4"/>
          </a:solidFill>
          <a:ln w="25400">
            <a:solidFill>
              <a:srgbClr val="4DB3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321040" y="1874519"/>
            <a:ext cx="3520440" cy="566928"/>
          </a:xfrm>
          <a:prstGeom prst="rect">
            <a:avLst/>
          </a:prstGeom>
          <a:solidFill>
            <a:srgbClr val="4DB3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FFFFFF"/>
                </a:solidFill>
                <a:latin typeface="Cambria"/>
              </a:defRPr>
            </a:pPr>
            <a:r>
              <a:t>DATABASE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03919" y="2651760"/>
            <a:ext cx="315468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0" i="0">
                <a:solidFill>
                  <a:srgbClr val="1F2937"/>
                </a:solidFill>
                <a:latin typeface="Calibri"/>
              </a:defRPr>
            </a:pPr>
            <a:r>
              <a:t>MongoDB</a:t>
            </a:r>
            <a:br/>
            <a:r>
              <a:t>Collections</a:t>
            </a:r>
            <a:br/>
            <a:r>
              <a:t>Documents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03919" y="5440679"/>
            <a:ext cx="31546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 i="1">
                <a:solidFill>
                  <a:srgbClr val="64748B"/>
                </a:solidFill>
                <a:latin typeface="Calibri"/>
              </a:defRPr>
            </a:pPr>
            <a:r>
              <a:t>Stores all data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851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20040"/>
            <a:ext cx="1828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800" b="1" i="0">
                <a:solidFill>
                  <a:srgbClr val="FFFFFF"/>
                </a:solidFill>
                <a:latin typeface="Cambria"/>
              </a:defRPr>
            </a:pPr>
            <a: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908792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0" b="1" i="0">
                <a:solidFill>
                  <a:srgbClr val="FEDDCC"/>
                </a:solidFill>
                <a:latin typeface="Cambria"/>
              </a:defRPr>
            </a:pPr>
            <a:r>
              <a:t>HTML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566160"/>
            <a:ext cx="1090879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 i="0">
                <a:solidFill>
                  <a:srgbClr val="FEDDCC"/>
                </a:solidFill>
                <a:latin typeface="Calibri"/>
              </a:defRPr>
            </a:pPr>
            <a:r>
              <a:t>HyperText Markup Language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343400"/>
            <a:ext cx="10908792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0" i="1">
                <a:solidFill>
                  <a:srgbClr val="FEDDCC"/>
                </a:solidFill>
                <a:latin typeface="Calibri"/>
              </a:defRPr>
            </a:pPr>
            <a:r>
              <a:t>The Building Block of Every Web Page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455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E8511A"/>
                </a:solidFill>
                <a:latin typeface="Cambria"/>
              </a:defRPr>
            </a:pPr>
            <a:r>
              <a:t>What is HTML?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5669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1F2937"/>
                </a:solidFill>
                <a:latin typeface="Calibri"/>
              </a:defRPr>
            </a:pPr>
            <a:r>
              <a:t>HTML (HyperText Markup Language) is the standard language for structuring web pages. It uses tags to define headings, paragraphs, images, links, and more.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48840"/>
            <a:ext cx="566928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1F2937"/>
                </a:solidFill>
                <a:latin typeface="Calibri"/>
              </a:defRPr>
            </a:pPr>
            <a:r>
              <a:t>  •  Defines the structure and content of a webpage</a:t>
            </a:r>
          </a:p>
          <a:p>
            <a:pPr>
              <a:spcAft>
                <a:spcPts val="400"/>
              </a:spcAft>
              <a:defRPr sz="1300">
                <a:solidFill>
                  <a:srgbClr val="1F2937"/>
                </a:solidFill>
                <a:latin typeface="Calibri"/>
              </a:defRPr>
            </a:pPr>
            <a:r>
              <a:t>  •  Uses opening and closing tags: &lt;tag&gt; content &lt;/tag&gt;</a:t>
            </a:r>
          </a:p>
          <a:p>
            <a:pPr>
              <a:spcAft>
                <a:spcPts val="400"/>
              </a:spcAft>
              <a:defRPr sz="1300">
                <a:solidFill>
                  <a:srgbClr val="1F2937"/>
                </a:solidFill>
                <a:latin typeface="Calibri"/>
              </a:defRPr>
            </a:pPr>
            <a:r>
              <a:t>  •  Browsers read HTML and render it visually on screen</a:t>
            </a:r>
          </a:p>
          <a:p>
            <a:pPr>
              <a:spcAft>
                <a:spcPts val="400"/>
              </a:spcAft>
              <a:defRPr sz="1300">
                <a:solidFill>
                  <a:srgbClr val="1F2937"/>
                </a:solidFill>
                <a:latin typeface="Calibri"/>
              </a:defRPr>
            </a:pPr>
            <a:r>
              <a:t>  •  Works with CSS (style) and JavaScript (behavior)</a:t>
            </a:r>
          </a:p>
          <a:p>
            <a:pPr>
              <a:spcAft>
                <a:spcPts val="400"/>
              </a:spcAft>
              <a:defRPr sz="1300">
                <a:solidFill>
                  <a:srgbClr val="1F2937"/>
                </a:solidFill>
                <a:latin typeface="Calibri"/>
              </a:defRPr>
            </a:pPr>
            <a:r>
              <a:t>  •  Latest version: HTML5 — adds video, canvas, storage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0" y="1005840"/>
            <a:ext cx="5394960" cy="539496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37960" y="1097280"/>
            <a:ext cx="51206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22D3EE"/>
                </a:solidFill>
                <a:latin typeface="Cambria"/>
              </a:defRPr>
            </a:pPr>
            <a:r>
              <a:t>index.html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37960" y="1508760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7DD3FC"/>
                </a:solidFill>
                <a:latin typeface="Courier New"/>
              </a:defRPr>
            </a:pPr>
            <a:r>
              <a:t>&lt;!DOCTYPE html&gt;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37960" y="1792224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&lt;html lang="en"&gt;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075688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  &lt;head&gt;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37960" y="2359152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  &lt;title&gt;My Page&lt;/title&gt;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37960" y="2642616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  &lt;meta charset="UTF-8"&gt;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37960" y="2926080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  &lt;/head&gt;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37960" y="3209544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  &lt;body&gt;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37960" y="3493008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  &lt;h1&gt;Hello World!&lt;/h1&gt;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37960" y="3776472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  &lt;p&gt;Welcome to HTML&lt;/p&gt;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37960" y="4059936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  &lt;a href="#"&gt;Click me&lt;/a&gt;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37960" y="4343400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E2E8F0"/>
                </a:solidFill>
                <a:latin typeface="Courier New"/>
              </a:defRPr>
            </a:pPr>
            <a:r>
              <a:t>    &lt;img src="photo.jpg"&gt;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37960" y="4626864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  &lt;/body&gt;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37960" y="4910328"/>
            <a:ext cx="5120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50" b="0" i="0">
                <a:solidFill>
                  <a:srgbClr val="F472B6"/>
                </a:solidFill>
                <a:latin typeface="Courier New"/>
              </a:defRPr>
            </a:pPr>
            <a:r>
              <a:t>&lt;/html&gt;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455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E8511A"/>
                </a:solidFill>
                <a:latin typeface="Cambria"/>
              </a:defRPr>
            </a:pPr>
            <a:r>
              <a:t>HTML Document Structure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05840"/>
            <a:ext cx="112745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64748B"/>
                </a:solidFill>
                <a:latin typeface="Calibri"/>
              </a:defRPr>
            </a:pPr>
            <a:r>
              <a:t>Every HTML document follows a nested tree structure from root to leaf elements: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508760"/>
            <a:ext cx="11064240" cy="658368"/>
          </a:xfrm>
          <a:prstGeom prst="round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300" b="1">
                <a:solidFill>
                  <a:srgbClr val="FFFFFF"/>
                </a:solidFill>
                <a:latin typeface="Calibri"/>
              </a:defRPr>
            </a:pPr>
            <a:r>
              <a:t>&lt;html&gt;   Root element — wraps the entire document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331720"/>
            <a:ext cx="5074920" cy="658368"/>
          </a:xfrm>
          <a:prstGeom prst="round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300" b="1">
                <a:solidFill>
                  <a:srgbClr val="FFFFFF"/>
                </a:solidFill>
                <a:latin typeface="Calibri"/>
              </a:defRPr>
            </a:pPr>
            <a:r>
              <a:t>&lt;head&gt;   Contains metadata, title, and links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89320" y="2331720"/>
            <a:ext cx="5623560" cy="658368"/>
          </a:xfrm>
          <a:prstGeom prst="round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300" b="1">
                <a:solidFill>
                  <a:srgbClr val="FFFFFF"/>
                </a:solidFill>
                <a:latin typeface="Calibri"/>
              </a:defRPr>
            </a:pPr>
            <a:r>
              <a:t>&lt;body&gt;   Contains all visible page content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3154680"/>
            <a:ext cx="1600200" cy="1005840"/>
          </a:xfrm>
          <a:prstGeom prst="roundRect">
            <a:avLst/>
          </a:prstGeom>
          <a:solidFill>
            <a:srgbClr val="A78BFA"/>
          </a:solidFill>
          <a:ln w="10160">
            <a:solidFill>
              <a:srgbClr val="8B5C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3246120"/>
            <a:ext cx="14173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FFFFFF"/>
                </a:solidFill>
                <a:latin typeface="Courier New"/>
              </a:defRPr>
            </a:pPr>
            <a:r>
              <a:t>&lt;title&gt;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3630168"/>
            <a:ext cx="1417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F5F3FF"/>
                </a:solidFill>
                <a:latin typeface="Calibri"/>
              </a:defRPr>
            </a:pPr>
            <a:r>
              <a:t>Page title shown</a:t>
            </a:r>
            <a:br/>
            <a:r>
              <a:t>in browser tab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286000" y="3154680"/>
            <a:ext cx="1600200" cy="1005840"/>
          </a:xfrm>
          <a:prstGeom prst="roundRect">
            <a:avLst/>
          </a:prstGeom>
          <a:solidFill>
            <a:srgbClr val="A78BFA"/>
          </a:solidFill>
          <a:ln w="10160">
            <a:solidFill>
              <a:srgbClr val="8B5C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377440" y="3246120"/>
            <a:ext cx="14173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FFFFFF"/>
                </a:solidFill>
                <a:latin typeface="Courier New"/>
              </a:defRPr>
            </a:pPr>
            <a:r>
              <a:t>&lt;meta&gt;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77440" y="3630168"/>
            <a:ext cx="1417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F5F3FF"/>
                </a:solidFill>
                <a:latin typeface="Calibri"/>
              </a:defRPr>
            </a:pPr>
            <a:r>
              <a:t>Character set,</a:t>
            </a:r>
            <a:br/>
            <a:r>
              <a:t>viewport, author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023359" y="3154680"/>
            <a:ext cx="1600200" cy="1005840"/>
          </a:xfrm>
          <a:prstGeom prst="roundRect">
            <a:avLst/>
          </a:prstGeom>
          <a:solidFill>
            <a:srgbClr val="A78BFA"/>
          </a:solidFill>
          <a:ln w="10160">
            <a:solidFill>
              <a:srgbClr val="8B5C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114799" y="3246120"/>
            <a:ext cx="14173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FFFFFF"/>
                </a:solidFill>
                <a:latin typeface="Courier New"/>
              </a:defRPr>
            </a:pPr>
            <a:r>
              <a:t>&lt;link&gt;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4799" y="3630168"/>
            <a:ext cx="1417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0">
                <a:solidFill>
                  <a:srgbClr val="F5F3FF"/>
                </a:solidFill>
                <a:latin typeface="Calibri"/>
              </a:defRPr>
            </a:pPr>
            <a:r>
              <a:t>Links to external</a:t>
            </a:r>
            <a:br/>
            <a:r>
              <a:t>CSS stylesheets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89320" y="3154680"/>
            <a:ext cx="868680" cy="1005840"/>
          </a:xfrm>
          <a:prstGeom prst="roundRect">
            <a:avLst/>
          </a:prstGeom>
          <a:solidFill>
            <a:srgbClr val="34D399"/>
          </a:solidFill>
          <a:ln w="1016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035040" y="3246120"/>
            <a:ext cx="7772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FFFFFF"/>
                </a:solidFill>
                <a:latin typeface="Courier New"/>
              </a:defRPr>
            </a:pPr>
            <a:r>
              <a:t>&lt;h1&gt;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35040" y="3630168"/>
            <a:ext cx="777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F0FDF4"/>
                </a:solidFill>
                <a:latin typeface="Calibri"/>
              </a:defRPr>
            </a:pPr>
            <a:r>
              <a:t>Main heading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949440" y="3154680"/>
            <a:ext cx="868680" cy="1005840"/>
          </a:xfrm>
          <a:prstGeom prst="roundRect">
            <a:avLst/>
          </a:prstGeom>
          <a:solidFill>
            <a:srgbClr val="34D399"/>
          </a:solidFill>
          <a:ln w="1016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995159" y="3246120"/>
            <a:ext cx="7772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FFFFFF"/>
                </a:solidFill>
                <a:latin typeface="Courier New"/>
              </a:defRPr>
            </a:pPr>
            <a:r>
              <a:t>&lt;p&gt;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95159" y="3630168"/>
            <a:ext cx="777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F0FDF4"/>
                </a:solidFill>
                <a:latin typeface="Calibri"/>
              </a:defRPr>
            </a:pPr>
            <a:r>
              <a:t>Paragraph text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909560" y="3154680"/>
            <a:ext cx="868680" cy="1005840"/>
          </a:xfrm>
          <a:prstGeom prst="roundRect">
            <a:avLst/>
          </a:prstGeom>
          <a:solidFill>
            <a:srgbClr val="34D399"/>
          </a:solidFill>
          <a:ln w="1016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955280" y="3246120"/>
            <a:ext cx="7772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FFFFFF"/>
                </a:solidFill>
                <a:latin typeface="Courier New"/>
              </a:defRPr>
            </a:pPr>
            <a:r>
              <a:t>&lt;div&gt;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955280" y="3630168"/>
            <a:ext cx="777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F0FDF4"/>
                </a:solidFill>
                <a:latin typeface="Calibri"/>
              </a:defRPr>
            </a:pPr>
            <a:r>
              <a:t>Container block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869680" y="3154680"/>
            <a:ext cx="868680" cy="1005840"/>
          </a:xfrm>
          <a:prstGeom prst="roundRect">
            <a:avLst/>
          </a:prstGeom>
          <a:solidFill>
            <a:srgbClr val="34D399"/>
          </a:solidFill>
          <a:ln w="1016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915400" y="3246120"/>
            <a:ext cx="7772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FFFFFF"/>
                </a:solidFill>
                <a:latin typeface="Courier New"/>
              </a:defRPr>
            </a:pPr>
            <a:r>
              <a:t>&lt;a&gt;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915400" y="3630168"/>
            <a:ext cx="777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F0FDF4"/>
                </a:solidFill>
                <a:latin typeface="Calibri"/>
              </a:defRPr>
            </a:pPr>
            <a:r>
              <a:t>Hyperlink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829800" y="3154680"/>
            <a:ext cx="868680" cy="1005840"/>
          </a:xfrm>
          <a:prstGeom prst="roundRect">
            <a:avLst/>
          </a:prstGeom>
          <a:solidFill>
            <a:srgbClr val="34D399"/>
          </a:solidFill>
          <a:ln w="1016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875520" y="3246120"/>
            <a:ext cx="7772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FFFFFF"/>
                </a:solidFill>
                <a:latin typeface="Courier New"/>
              </a:defRPr>
            </a:pPr>
            <a:r>
              <a:t>&lt;img&gt;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875520" y="3630168"/>
            <a:ext cx="777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F0FDF4"/>
                </a:solidFill>
                <a:latin typeface="Calibri"/>
              </a:defRPr>
            </a:pPr>
            <a:r>
              <a:t>Image element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10789920" y="3154680"/>
            <a:ext cx="868680" cy="1005840"/>
          </a:xfrm>
          <a:prstGeom prst="roundRect">
            <a:avLst/>
          </a:prstGeom>
          <a:solidFill>
            <a:srgbClr val="34D399"/>
          </a:solidFill>
          <a:ln w="1016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0835640" y="3246120"/>
            <a:ext cx="7772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 i="0">
                <a:solidFill>
                  <a:srgbClr val="FFFFFF"/>
                </a:solidFill>
                <a:latin typeface="Courier New"/>
              </a:defRPr>
            </a:pPr>
            <a:r>
              <a:t>&lt;form&gt;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835640" y="3630168"/>
            <a:ext cx="777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0">
                <a:solidFill>
                  <a:srgbClr val="F0FDF4"/>
                </a:solidFill>
                <a:latin typeface="Calibri"/>
              </a:defRPr>
            </a:pPr>
            <a:r>
              <a:t>Input form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48640" y="4480560"/>
            <a:ext cx="11091672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1F2937"/>
                </a:solidFill>
                <a:latin typeface="Calibri"/>
              </a:defRPr>
            </a:pPr>
            <a:r>
              <a:t>HTML defines STRUCTURE — what elements exist on the page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8640" y="5120640"/>
            <a:ext cx="11091672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64748B"/>
                </a:solidFill>
                <a:latin typeface="Calibri"/>
              </a:defRPr>
            </a:pPr>
            <a:r>
              <a:t>CSS defines PRESENTATION — how those elements look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48640" y="5760720"/>
            <a:ext cx="11091672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64748B"/>
                </a:solidFill>
                <a:latin typeface="Calibri"/>
              </a:defRPr>
            </a:pPr>
            <a:r>
              <a:t>JavaScript defines BEHAVIOR — how they respond to interaction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455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E8511A"/>
                </a:solidFill>
                <a:latin typeface="Cambria"/>
              </a:defRPr>
            </a:pPr>
            <a:r>
              <a:t>Essential HTML Tags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" y="1188720"/>
            <a:ext cx="3611880" cy="1691640"/>
          </a:xfrm>
          <a:prstGeom prst="roundRect">
            <a:avLst/>
          </a:prstGeom>
          <a:solidFill>
            <a:srgbClr val="FEF3EE"/>
          </a:solidFill>
          <a:ln w="12700">
            <a:solidFill>
              <a:srgbClr val="E851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21792" y="1298448"/>
            <a:ext cx="3282696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E8511A"/>
                </a:solidFill>
                <a:latin typeface="Courier New"/>
              </a:defRPr>
            </a:pPr>
            <a:r>
              <a:t>&lt;h1&gt;–&lt;h6&gt;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783080"/>
            <a:ext cx="3282696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Heading levels</a:t>
            </a:r>
            <a:br/>
            <a:r>
              <a:t>(H1 = largest)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0" y="1188720"/>
            <a:ext cx="3611880" cy="1691640"/>
          </a:xfrm>
          <a:prstGeom prst="roundRect">
            <a:avLst/>
          </a:prstGeom>
          <a:solidFill>
            <a:srgbClr val="FEF3EE"/>
          </a:solidFill>
          <a:ln w="12700">
            <a:solidFill>
              <a:srgbClr val="E851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53712" y="1298448"/>
            <a:ext cx="3282696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E8511A"/>
                </a:solidFill>
                <a:latin typeface="Courier New"/>
              </a:defRPr>
            </a:pPr>
            <a:r>
              <a:t>&lt;p&gt;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53712" y="1783080"/>
            <a:ext cx="3282696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Paragraph of text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321040" y="1188720"/>
            <a:ext cx="3611880" cy="1691640"/>
          </a:xfrm>
          <a:prstGeom prst="roundRect">
            <a:avLst/>
          </a:prstGeom>
          <a:solidFill>
            <a:srgbClr val="FEF3EE"/>
          </a:solidFill>
          <a:ln w="12700">
            <a:solidFill>
              <a:srgbClr val="E851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85632" y="1298448"/>
            <a:ext cx="3282696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E8511A"/>
                </a:solidFill>
                <a:latin typeface="Courier New"/>
              </a:defRPr>
            </a:pPr>
            <a:r>
              <a:t>&lt;a href&gt;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85632" y="1783080"/>
            <a:ext cx="3282696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Hyperlink to</a:t>
            </a:r>
            <a:br/>
            <a:r>
              <a:t>another URL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7200" y="3063239"/>
            <a:ext cx="3611880" cy="1691640"/>
          </a:xfrm>
          <a:prstGeom prst="roundRect">
            <a:avLst/>
          </a:prstGeom>
          <a:solidFill>
            <a:srgbClr val="FEF3EE"/>
          </a:solidFill>
          <a:ln w="12700">
            <a:solidFill>
              <a:srgbClr val="E851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21792" y="3172968"/>
            <a:ext cx="3282696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E8511A"/>
                </a:solidFill>
                <a:latin typeface="Courier New"/>
              </a:defRPr>
            </a:pPr>
            <a:r>
              <a:t>&lt;img src&gt;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792" y="3657599"/>
            <a:ext cx="3282696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Displays an image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389120" y="3063239"/>
            <a:ext cx="3611880" cy="1691640"/>
          </a:xfrm>
          <a:prstGeom prst="roundRect">
            <a:avLst/>
          </a:prstGeom>
          <a:solidFill>
            <a:srgbClr val="FEF3EE"/>
          </a:solidFill>
          <a:ln w="12700">
            <a:solidFill>
              <a:srgbClr val="E851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53712" y="3172968"/>
            <a:ext cx="3282696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E8511A"/>
                </a:solidFill>
                <a:latin typeface="Courier New"/>
              </a:defRPr>
            </a:pPr>
            <a:r>
              <a:t>&lt;div&gt;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53712" y="3657599"/>
            <a:ext cx="3282696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Block container</a:t>
            </a:r>
            <a:br/>
            <a:r>
              <a:t>for grouping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321040" y="3063239"/>
            <a:ext cx="3611880" cy="1691640"/>
          </a:xfrm>
          <a:prstGeom prst="roundRect">
            <a:avLst/>
          </a:prstGeom>
          <a:solidFill>
            <a:srgbClr val="FEF3EE"/>
          </a:solidFill>
          <a:ln w="12700">
            <a:solidFill>
              <a:srgbClr val="E851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85632" y="3172968"/>
            <a:ext cx="3282696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E8511A"/>
                </a:solidFill>
                <a:latin typeface="Courier New"/>
              </a:defRPr>
            </a:pPr>
            <a:r>
              <a:t>&lt;span&gt;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85632" y="3657599"/>
            <a:ext cx="3282696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Inline container</a:t>
            </a:r>
            <a:br/>
            <a:r>
              <a:t>for styling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57200" y="4937759"/>
            <a:ext cx="3611880" cy="1691640"/>
          </a:xfrm>
          <a:prstGeom prst="roundRect">
            <a:avLst/>
          </a:prstGeom>
          <a:solidFill>
            <a:srgbClr val="FEF3EE"/>
          </a:solidFill>
          <a:ln w="12700">
            <a:solidFill>
              <a:srgbClr val="E851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21792" y="5047488"/>
            <a:ext cx="3282696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E8511A"/>
                </a:solidFill>
                <a:latin typeface="Courier New"/>
              </a:defRPr>
            </a:pPr>
            <a:r>
              <a:t>&lt;ul&gt; / &lt;ol&gt;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1792" y="5532120"/>
            <a:ext cx="3282696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Unordered &amp;</a:t>
            </a:r>
            <a:br/>
            <a:r>
              <a:t>ordered lists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389120" y="4937759"/>
            <a:ext cx="3611880" cy="1691640"/>
          </a:xfrm>
          <a:prstGeom prst="roundRect">
            <a:avLst/>
          </a:prstGeom>
          <a:solidFill>
            <a:srgbClr val="FEF3EE"/>
          </a:solidFill>
          <a:ln w="12700">
            <a:solidFill>
              <a:srgbClr val="E851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553712" y="5047488"/>
            <a:ext cx="3282696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E8511A"/>
                </a:solidFill>
                <a:latin typeface="Courier New"/>
              </a:defRPr>
            </a:pPr>
            <a:r>
              <a:t>&lt;form&gt;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53712" y="5532120"/>
            <a:ext cx="3282696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User input form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321040" y="4937759"/>
            <a:ext cx="3611880" cy="1691640"/>
          </a:xfrm>
          <a:prstGeom prst="roundRect">
            <a:avLst/>
          </a:prstGeom>
          <a:solidFill>
            <a:srgbClr val="FEF3EE"/>
          </a:solidFill>
          <a:ln w="12700">
            <a:solidFill>
              <a:srgbClr val="E851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85632" y="5047488"/>
            <a:ext cx="3282696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E8511A"/>
                </a:solidFill>
                <a:latin typeface="Courier New"/>
              </a:defRPr>
            </a:pPr>
            <a:r>
              <a:t>&lt;table&gt;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85632" y="5532120"/>
            <a:ext cx="3282696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1F2937"/>
                </a:solidFill>
                <a:latin typeface="Calibri"/>
              </a:defRPr>
            </a:pPr>
            <a:r>
              <a:t>Tabular data in</a:t>
            </a:r>
            <a:br/>
            <a:r>
              <a:t>rows &amp; columns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455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E8511A"/>
                </a:solidFill>
                <a:latin typeface="Cambria"/>
              </a:defRPr>
            </a:pPr>
            <a:r>
              <a:t>HTML5 New Features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05840"/>
            <a:ext cx="1127455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64748B"/>
                </a:solidFill>
                <a:latin typeface="Calibri"/>
              </a:defRPr>
            </a:pPr>
            <a:r>
              <a:t>HTML5 introduced powerful capabilities for modern web development: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554480"/>
            <a:ext cx="3611880" cy="2148840"/>
          </a:xfrm>
          <a:prstGeom prst="roundRect">
            <a:avLst/>
          </a:prstGeom>
          <a:solidFill>
            <a:srgbClr val="FFF7F4"/>
          </a:solidFill>
          <a:ln w="19050">
            <a:solidFill>
              <a:srgbClr val="E851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21792" y="1719072"/>
            <a:ext cx="475488" cy="475488"/>
          </a:xfrm>
          <a:prstGeom prst="ellipse">
            <a:avLst/>
          </a:prstGeom>
          <a:solidFill>
            <a:srgbClr val="E851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21792" y="1737360"/>
            <a:ext cx="475488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 i="0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34440" y="1755648"/>
            <a:ext cx="265176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E8511A"/>
                </a:solidFill>
                <a:latin typeface="Cambria"/>
              </a:defRPr>
            </a:pPr>
            <a:r>
              <a:t>Semantic Tags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304288"/>
            <a:ext cx="324612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1F2937"/>
                </a:solidFill>
                <a:latin typeface="Calibri"/>
              </a:defRPr>
            </a:pPr>
            <a:r>
              <a:t>&lt;header&gt;, &lt;footer&gt;, &lt;nav&gt;,</a:t>
            </a:r>
            <a:br/>
            <a:r>
              <a:t>&lt;article&gt;, &lt;section&gt;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89120" y="1554480"/>
            <a:ext cx="3611880" cy="2148840"/>
          </a:xfrm>
          <a:prstGeom prst="roundRect">
            <a:avLst/>
          </a:prstGeom>
          <a:solidFill>
            <a:srgbClr val="FFF7F4"/>
          </a:solidFill>
          <a:ln w="19050">
            <a:solidFill>
              <a:srgbClr val="E851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4553712" y="1719072"/>
            <a:ext cx="475488" cy="475488"/>
          </a:xfrm>
          <a:prstGeom prst="ellipse">
            <a:avLst/>
          </a:prstGeom>
          <a:solidFill>
            <a:srgbClr val="E851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53712" y="1737360"/>
            <a:ext cx="475488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 i="0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66359" y="1755648"/>
            <a:ext cx="265176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E8511A"/>
                </a:solidFill>
                <a:latin typeface="Cambria"/>
              </a:defRPr>
            </a:pPr>
            <a:r>
              <a:t>Audio &amp; Video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2304288"/>
            <a:ext cx="324612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1F2937"/>
                </a:solidFill>
                <a:latin typeface="Calibri"/>
              </a:defRPr>
            </a:pPr>
            <a:r>
              <a:t>Native &lt;audio&gt; and &lt;video&gt;</a:t>
            </a:r>
            <a:br/>
            <a:r>
              <a:t>tags — no plugins needed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321040" y="1554480"/>
            <a:ext cx="3611880" cy="2148840"/>
          </a:xfrm>
          <a:prstGeom prst="roundRect">
            <a:avLst/>
          </a:prstGeom>
          <a:solidFill>
            <a:srgbClr val="FFF7F4"/>
          </a:solidFill>
          <a:ln w="19050">
            <a:solidFill>
              <a:srgbClr val="E851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8485632" y="1719072"/>
            <a:ext cx="475488" cy="475488"/>
          </a:xfrm>
          <a:prstGeom prst="ellipse">
            <a:avLst/>
          </a:prstGeom>
          <a:solidFill>
            <a:srgbClr val="E851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85632" y="1737360"/>
            <a:ext cx="475488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 i="0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098280" y="1755648"/>
            <a:ext cx="265176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E8511A"/>
                </a:solidFill>
                <a:latin typeface="Cambria"/>
              </a:defRPr>
            </a:pPr>
            <a:r>
              <a:t>Canvas API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03919" y="2304288"/>
            <a:ext cx="324612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1F2937"/>
                </a:solidFill>
                <a:latin typeface="Calibri"/>
              </a:defRPr>
            </a:pPr>
            <a:r>
              <a:t>Draw 2D graphics and</a:t>
            </a:r>
            <a:br/>
            <a:r>
              <a:t>animations with JavaScript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3977639"/>
            <a:ext cx="3611880" cy="2148840"/>
          </a:xfrm>
          <a:prstGeom prst="roundRect">
            <a:avLst/>
          </a:prstGeom>
          <a:solidFill>
            <a:srgbClr val="FFF7F4"/>
          </a:solidFill>
          <a:ln w="19050">
            <a:solidFill>
              <a:srgbClr val="E851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621792" y="4142231"/>
            <a:ext cx="475488" cy="475488"/>
          </a:xfrm>
          <a:prstGeom prst="ellipse">
            <a:avLst/>
          </a:prstGeom>
          <a:solidFill>
            <a:srgbClr val="E851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21792" y="4160520"/>
            <a:ext cx="475488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 i="0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34440" y="4178807"/>
            <a:ext cx="265176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E8511A"/>
                </a:solidFill>
                <a:latin typeface="Cambria"/>
              </a:defRPr>
            </a:pPr>
            <a:r>
              <a:t>Local Storage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4727448"/>
            <a:ext cx="324612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1F2937"/>
                </a:solidFill>
                <a:latin typeface="Calibri"/>
              </a:defRPr>
            </a:pPr>
            <a:r>
              <a:t>Store data in the browser</a:t>
            </a:r>
            <a:br/>
            <a:r>
              <a:t>(localStorage, sessionStorage)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389120" y="3977639"/>
            <a:ext cx="3611880" cy="2148840"/>
          </a:xfrm>
          <a:prstGeom prst="roundRect">
            <a:avLst/>
          </a:prstGeom>
          <a:solidFill>
            <a:srgbClr val="FFF7F4"/>
          </a:solidFill>
          <a:ln w="19050">
            <a:solidFill>
              <a:srgbClr val="E851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553712" y="4142231"/>
            <a:ext cx="475488" cy="475488"/>
          </a:xfrm>
          <a:prstGeom prst="ellipse">
            <a:avLst/>
          </a:prstGeom>
          <a:solidFill>
            <a:srgbClr val="E851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53712" y="4160520"/>
            <a:ext cx="475488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 i="0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66359" y="4178807"/>
            <a:ext cx="265176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E8511A"/>
                </a:solidFill>
                <a:latin typeface="Cambria"/>
              </a:defRPr>
            </a:pPr>
            <a:r>
              <a:t>Geolocation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72000" y="4727448"/>
            <a:ext cx="324612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1F2937"/>
                </a:solidFill>
                <a:latin typeface="Calibri"/>
              </a:defRPr>
            </a:pPr>
            <a:r>
              <a:t>Access device GPS location</a:t>
            </a:r>
            <a:br/>
            <a:r>
              <a:t>with user permission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321040" y="3977639"/>
            <a:ext cx="3611880" cy="2148840"/>
          </a:xfrm>
          <a:prstGeom prst="roundRect">
            <a:avLst/>
          </a:prstGeom>
          <a:solidFill>
            <a:srgbClr val="FFF7F4"/>
          </a:solidFill>
          <a:ln w="19050">
            <a:solidFill>
              <a:srgbClr val="E851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8485632" y="4142231"/>
            <a:ext cx="475488" cy="475488"/>
          </a:xfrm>
          <a:prstGeom prst="ellipse">
            <a:avLst/>
          </a:prstGeom>
          <a:solidFill>
            <a:srgbClr val="E851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485632" y="4160520"/>
            <a:ext cx="475488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 i="0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098280" y="4178807"/>
            <a:ext cx="265176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E8511A"/>
                </a:solidFill>
                <a:latin typeface="Cambria"/>
              </a:defRPr>
            </a:pPr>
            <a:r>
              <a:t>Forms 2.0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503919" y="4727448"/>
            <a:ext cx="324612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1F2937"/>
                </a:solidFill>
                <a:latin typeface="Calibri"/>
              </a:defRPr>
            </a:pPr>
            <a:r>
              <a:t>New input types: email, date,</a:t>
            </a:r>
            <a:br/>
            <a:r>
              <a:t>range, color, search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64D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20040"/>
            <a:ext cx="1828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800" b="1" i="0">
                <a:solidFill>
                  <a:srgbClr val="FFFFFF"/>
                </a:solidFill>
                <a:latin typeface="Cambria"/>
              </a:defRPr>
            </a:pPr>
            <a: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10908792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0" b="1" i="0">
                <a:solidFill>
                  <a:srgbClr val="FFFFFF"/>
                </a:solidFill>
                <a:latin typeface="Cambria"/>
              </a:defRPr>
            </a:pPr>
            <a:r>
              <a:t>CSS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566160"/>
            <a:ext cx="1090879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 i="0">
                <a:solidFill>
                  <a:srgbClr val="FFFFFF"/>
                </a:solidFill>
                <a:latin typeface="Calibri"/>
              </a:defRPr>
            </a:pPr>
            <a:r>
              <a:t>Cascading Style Sheets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343400"/>
            <a:ext cx="10908792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0" i="1">
                <a:solidFill>
                  <a:srgbClr val="FFFFFF"/>
                </a:solidFill>
                <a:latin typeface="Calibri"/>
              </a:defRPr>
            </a:pPr>
            <a:r>
              <a:t>Make Your Web Pages Look Beautiful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